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表紙。業務名・部署・Ver・担当はNotionの業務マニュアルDBと一致させる。代理担当が空欄のままにならないようにする。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手順スライドが複数枚になる場合は「03 作業手順」のページ番号を範囲にし、以降の番号をずらす。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代理の人がこの1枚を読めば作業を始められる状態にする。保存場所と権限は必ず書く。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前後の業務と締切を書いておくと、遅れたときに誰に影響するかがすぐわかる。属人化しやすいのはこの「前後のつながり」。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画面キャプチャは操作する場所を赤枠で囲む。手順が5つを超えるときは後ろのパターンを複製して2枚に分ける。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過去に起きたミスは必ずここに1行足す。チェック項目は5〜7個まで。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主担当が頭の中で判断していること（例外対応・判断の分かれ目）をここに書き出すのが、属人化をなくす一番の近道。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このスライドは作成者向けの説明。配布・Notion埋め込みの前に削除する。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画面の細かい操作を大きく見せたいときに使う。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5手順は画面が小さくなるので、画面の細かい操作が多いときは3手順＋2手順の2枚に分ける。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596430"/>
            <a:ext cx="56509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5CC3C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業務マニュアル（記入例）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2099270"/>
            <a:ext cx="5650992" cy="1244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0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月次売上集計</a:t>
            </a:r>
            <a:endParaRPr lang="en-US" sz="4000" dirty="0"/>
          </a:p>
          <a:p>
            <a:pPr algn="l" indent="0" marL="0">
              <a:lnSpc>
                <a:spcPts val="4800"/>
              </a:lnSpc>
              <a:buNone/>
            </a:pPr>
            <a:r>
              <a:rPr lang="en-US" sz="40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レポートの作成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12800" y="3572470"/>
            <a:ext cx="1574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93A3B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部署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425700" y="3572470"/>
            <a:ext cx="398970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営業事務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12800" y="3928070"/>
            <a:ext cx="1574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93A3B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頻度・締切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425700" y="3928070"/>
            <a:ext cx="398970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毎月 第3営業日 12時まで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12800" y="4283670"/>
            <a:ext cx="1574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93A3B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所要時間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425700" y="4283670"/>
            <a:ext cx="398970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約 [__] 分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12800" y="4639270"/>
            <a:ext cx="1574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93A3B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主担当 / 代理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425700" y="4639270"/>
            <a:ext cx="398970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[氏名] / [氏名]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12800" y="4994870"/>
            <a:ext cx="1574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93A3B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バージョン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425700" y="4994870"/>
            <a:ext cx="398970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Ver.1（改訂日 [YYYY/MM/DD]）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816725" y="2009775"/>
            <a:ext cx="4552950" cy="2838450"/>
          </a:xfrm>
          <a:prstGeom prst="roundRect">
            <a:avLst>
              <a:gd name="adj" fmla="val 3244"/>
            </a:avLst>
          </a:prstGeom>
          <a:solidFill>
            <a:srgbClr val="283849"/>
          </a:solidFill>
          <a:ln w="19050">
            <a:solidFill>
              <a:srgbClr val="6C7F93"/>
            </a:solidFill>
            <a:prstDash val="dash"/>
          </a:ln>
        </p:spPr>
      </p:sp>
      <p:sp>
        <p:nvSpPr>
          <p:cNvPr id="15" name="Text 13"/>
          <p:cNvSpPr/>
          <p:nvPr/>
        </p:nvSpPr>
        <p:spPr>
          <a:xfrm>
            <a:off x="8141593" y="3141960"/>
            <a:ext cx="196020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C6D0D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画面キャプチャを配置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185150" y="3484860"/>
            <a:ext cx="187058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93A3B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完成したレポートの画面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340106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0F7C8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CONTENTS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1163241"/>
            <a:ext cx="3401060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60"/>
              </a:lnSpc>
              <a:buNone/>
            </a:pPr>
            <a:r>
              <a:rPr lang="en-US" sz="4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目次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4724400" y="819150"/>
            <a:ext cx="6654800" cy="0"/>
          </a:xfrm>
          <a:prstGeom prst="line">
            <a:avLst/>
          </a:prstGeom>
          <a:noFill/>
          <a:ln w="12700">
            <a:solidFill>
              <a:srgbClr val="1E2A3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724400" y="990600"/>
            <a:ext cx="660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F7C8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486400" y="990600"/>
            <a:ext cx="51277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この業務について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566400" y="1061740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p.3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724400" y="1549995"/>
            <a:ext cx="6654800" cy="0"/>
          </a:xfrm>
          <a:prstGeom prst="line">
            <a:avLst/>
          </a:prstGeom>
          <a:noFill/>
          <a:ln w="6350">
            <a:solidFill>
              <a:srgbClr val="C9D0D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24400" y="1718270"/>
            <a:ext cx="660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F7C8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486400" y="1718270"/>
            <a:ext cx="51277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業務の流れ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566400" y="1789410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p.4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24400" y="2277666"/>
            <a:ext cx="6654800" cy="0"/>
          </a:xfrm>
          <a:prstGeom prst="line">
            <a:avLst/>
          </a:prstGeom>
          <a:noFill/>
          <a:ln w="6350">
            <a:solidFill>
              <a:srgbClr val="C9D0D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24400" y="2445941"/>
            <a:ext cx="660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F7C8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486400" y="2445941"/>
            <a:ext cx="51277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566400" y="2517080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p.5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724400" y="3005336"/>
            <a:ext cx="6654800" cy="0"/>
          </a:xfrm>
          <a:prstGeom prst="line">
            <a:avLst/>
          </a:prstGeom>
          <a:noFill/>
          <a:ln w="6350">
            <a:solidFill>
              <a:srgbClr val="C9D0D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24400" y="3173611"/>
            <a:ext cx="660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F7C8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486400" y="3173611"/>
            <a:ext cx="51277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提出前チェック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0566400" y="3244751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p.6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724400" y="3733006"/>
            <a:ext cx="6654800" cy="0"/>
          </a:xfrm>
          <a:prstGeom prst="line">
            <a:avLst/>
          </a:prstGeom>
          <a:noFill/>
          <a:ln w="6350">
            <a:solidFill>
              <a:srgbClr val="C9D0D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724400" y="4460677"/>
            <a:ext cx="6654800" cy="0"/>
          </a:xfrm>
          <a:prstGeom prst="line">
            <a:avLst/>
          </a:prstGeom>
          <a:noFill/>
          <a:ln w="6350">
            <a:solidFill>
              <a:srgbClr val="C9D0D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24400" y="3901281"/>
            <a:ext cx="660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F7C8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05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486400" y="3901281"/>
            <a:ext cx="51277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困ったときは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0566400" y="3972421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p.7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月次売上集計レポートの作成 ・ Ver.1 ・ p.2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この業務について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37295"/>
            <a:ext cx="5175250" cy="1332111"/>
          </a:xfrm>
          <a:prstGeom prst="roundRect">
            <a:avLst>
              <a:gd name="adj" fmla="val 7389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pic>
        <p:nvPicPr>
          <p:cNvPr id="4" name="Image 0" descr="Lightbulb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22350" y="1743670"/>
            <a:ext cx="279400" cy="279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03350" y="1753791"/>
            <a:ext cx="200139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目的（なぜ必要か）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022350" y="2111970"/>
            <a:ext cx="4905375" cy="5764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営業会議で使う、前月の売上実績をまとめる。</a:t>
            </a:r>
            <a:endParaRPr lang="en-US" sz="1400" dirty="0"/>
          </a:p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遅れると会議資料が作れない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200775" y="1537295"/>
            <a:ext cx="5175250" cy="1332111"/>
          </a:xfrm>
          <a:prstGeom prst="roundRect">
            <a:avLst>
              <a:gd name="adj" fmla="val 7389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pic>
        <p:nvPicPr>
          <p:cNvPr id="8" name="Image 1" descr="Clock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07150" y="1743670"/>
            <a:ext cx="279400" cy="2794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788150" y="1753791"/>
            <a:ext cx="1130300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いつ・誰が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6407150" y="2111970"/>
            <a:ext cx="4905375" cy="5764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毎月 第3営業日 12時まで（所要 約[__]分）</a:t>
            </a:r>
            <a:endParaRPr lang="en-US" sz="1400" dirty="0"/>
          </a:p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主担当：[氏名] ／ 代理：[氏名]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815975" y="3078956"/>
            <a:ext cx="5175250" cy="1620341"/>
          </a:xfrm>
          <a:prstGeom prst="roundRect">
            <a:avLst>
              <a:gd name="adj" fmla="val 6074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pic>
        <p:nvPicPr>
          <p:cNvPr id="12" name="Image 2" descr="Tool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1022350" y="3285331"/>
            <a:ext cx="279400" cy="2794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03350" y="3295452"/>
            <a:ext cx="914400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使うもの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1022350" y="3653631"/>
            <a:ext cx="4905375" cy="851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3360" indent="-188468">
              <a:lnSpc>
                <a:spcPts val="2170"/>
              </a:lnSpc>
              <a:buSzPct val="100000"/>
              <a:buChar char="•"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基幹システム（売上照会の画面）</a:t>
            </a:r>
            <a:endParaRPr lang="en-US" sz="1400" dirty="0"/>
          </a:p>
          <a:p>
            <a:pPr algn="l" marL="213360" indent="-188468">
              <a:lnSpc>
                <a:spcPts val="2170"/>
              </a:lnSpc>
              <a:buSzPct val="100000"/>
              <a:buChar char="•"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集計用Excel：[保存場所のパス]</a:t>
            </a:r>
            <a:endParaRPr lang="en-US" sz="1400" dirty="0"/>
          </a:p>
          <a:p>
            <a:pPr algn="l" marL="213360" indent="-188468">
              <a:lnSpc>
                <a:spcPts val="2170"/>
              </a:lnSpc>
              <a:buSzPct val="100000"/>
              <a:buChar char="•"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必要な権限：[売上照会の閲覧権限]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6203950" y="3082131"/>
            <a:ext cx="5168900" cy="1613991"/>
          </a:xfrm>
          <a:prstGeom prst="roundRect">
            <a:avLst>
              <a:gd name="adj" fmla="val 5902"/>
            </a:avLst>
          </a:prstGeom>
          <a:solidFill>
            <a:srgbClr val="FCEBE9"/>
          </a:solidFill>
          <a:ln w="12700">
            <a:solidFill>
              <a:srgbClr val="B8322A"/>
            </a:solidFill>
            <a:prstDash val="solid"/>
          </a:ln>
        </p:spPr>
      </p:sp>
      <p:pic>
        <p:nvPicPr>
          <p:cNvPr id="16" name="Image 3" descr="Warni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13500" y="3291681"/>
            <a:ext cx="279400" cy="2794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794500" y="3301802"/>
            <a:ext cx="1346200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9E2A2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注意すること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6413500" y="3659981"/>
            <a:ext cx="4892294" cy="851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3360" indent="-188468">
              <a:lnSpc>
                <a:spcPts val="2170"/>
              </a:lnSpc>
              <a:buSzPct val="100000"/>
              <a:buChar char="•"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取引先の情報を含む：社外に送らない</a:t>
            </a:r>
            <a:endParaRPr lang="en-US" sz="1400" dirty="0"/>
          </a:p>
          <a:p>
            <a:pPr algn="l" marL="213360" indent="-188468">
              <a:lnSpc>
                <a:spcPts val="2170"/>
              </a:lnSpc>
              <a:buSzPct val="100000"/>
              <a:buChar char="•"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元データは上書きしない（コピーして使う）</a:t>
            </a:r>
            <a:endParaRPr lang="en-US" sz="1400" dirty="0"/>
          </a:p>
          <a:p>
            <a:pPr algn="l" marL="213360" indent="-188468">
              <a:lnSpc>
                <a:spcPts val="2170"/>
              </a:lnSpc>
              <a:buSzPct val="100000"/>
              <a:buChar char="•"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[注意事項]</a:t>
            </a: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月次売上集計レポートの作成 ・ Ver.1 ・ p.3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209296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業務の流れ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048000" y="1022350"/>
            <a:ext cx="310602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誰から何を受け取り、誰に何を渡すか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15975" y="1537295"/>
            <a:ext cx="2254250" cy="1530152"/>
          </a:xfrm>
          <a:prstGeom prst="roundRect">
            <a:avLst>
              <a:gd name="adj" fmla="val 5602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6950" y="1718270"/>
            <a:ext cx="194906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① 受け取る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96950" y="2020491"/>
            <a:ext cx="1949069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前月の売上データ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96950" y="2383631"/>
            <a:ext cx="1949069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きっかけ：経理から「月次締め完了」の連絡</a:t>
            </a:r>
            <a:endParaRPr lang="en-US" sz="1200" dirty="0"/>
          </a:p>
        </p:txBody>
      </p:sp>
      <p:pic>
        <p:nvPicPr>
          <p:cNvPr id="8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149600" y="2213471"/>
            <a:ext cx="304800" cy="1778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584575" y="1537295"/>
            <a:ext cx="2254250" cy="1530152"/>
          </a:xfrm>
          <a:prstGeom prst="roundRect">
            <a:avLst>
              <a:gd name="adj" fmla="val 5602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765550" y="1718270"/>
            <a:ext cx="194906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② 作業する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765550" y="2020491"/>
            <a:ext cx="1949069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集計用Excelで部署別に集計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765550" y="2657872"/>
            <a:ext cx="194906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手順はp.5</a:t>
            </a:r>
            <a:endParaRPr lang="en-US" sz="1200" dirty="0"/>
          </a:p>
        </p:txBody>
      </p:sp>
      <p:pic>
        <p:nvPicPr>
          <p:cNvPr id="13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918200" y="2213471"/>
            <a:ext cx="304800" cy="1778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6353175" y="1537295"/>
            <a:ext cx="2254250" cy="1530152"/>
          </a:xfrm>
          <a:prstGeom prst="roundRect">
            <a:avLst>
              <a:gd name="adj" fmla="val 5602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534150" y="1718270"/>
            <a:ext cx="194906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③ 確認する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6534150" y="2020491"/>
            <a:ext cx="1949069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合計と前月比をチェック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6534150" y="2657872"/>
            <a:ext cx="194906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チェック表はp.6</a:t>
            </a:r>
            <a:endParaRPr lang="en-US" sz="1200" dirty="0"/>
          </a:p>
        </p:txBody>
      </p:sp>
      <p:pic>
        <p:nvPicPr>
          <p:cNvPr id="18" name="Image 2" descr="arrow-right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686800" y="2213471"/>
            <a:ext cx="304800" cy="1778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9121775" y="1537295"/>
            <a:ext cx="2254250" cy="1530152"/>
          </a:xfrm>
          <a:prstGeom prst="roundRect">
            <a:avLst>
              <a:gd name="adj" fmla="val 5602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302750" y="1718270"/>
            <a:ext cx="194906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④ 渡す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9302750" y="2020491"/>
            <a:ext cx="1949069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営業部長へメールで提出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9302750" y="2657872"/>
            <a:ext cx="194906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CC：[宛先]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812800" y="3324622"/>
            <a:ext cx="10566400" cy="855861"/>
          </a:xfrm>
          <a:prstGeom prst="roundRect">
            <a:avLst>
              <a:gd name="adj" fmla="val 10387"/>
            </a:avLst>
          </a:prstGeom>
          <a:solidFill>
            <a:srgbClr val="E9EDF2"/>
          </a:solidFill>
          <a:ln/>
        </p:spPr>
      </p:sp>
      <p:sp>
        <p:nvSpPr>
          <p:cNvPr id="24" name="Text 19"/>
          <p:cNvSpPr/>
          <p:nvPr/>
        </p:nvSpPr>
        <p:spPr>
          <a:xfrm>
            <a:off x="1041400" y="3502422"/>
            <a:ext cx="336610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前の業務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1041400" y="3753842"/>
            <a:ext cx="3366109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経理の月次締め（第2営業日）</a:t>
            </a: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4461867" y="3502422"/>
            <a:ext cx="336621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この業務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4461867" y="3753842"/>
            <a:ext cx="3366211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第3営業日 12時まで</a:t>
            </a:r>
            <a:endParaRPr lang="en-US" sz="1400" dirty="0"/>
          </a:p>
        </p:txBody>
      </p:sp>
      <p:sp>
        <p:nvSpPr>
          <p:cNvPr id="28" name="Text 23"/>
          <p:cNvSpPr/>
          <p:nvPr/>
        </p:nvSpPr>
        <p:spPr>
          <a:xfrm>
            <a:off x="7882434" y="3502422"/>
            <a:ext cx="336621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次の業務</a:t>
            </a:r>
            <a:endParaRPr lang="en-US" sz="1200" dirty="0"/>
          </a:p>
        </p:txBody>
      </p:sp>
      <p:sp>
        <p:nvSpPr>
          <p:cNvPr id="29" name="Text 24"/>
          <p:cNvSpPr/>
          <p:nvPr/>
        </p:nvSpPr>
        <p:spPr>
          <a:xfrm>
            <a:off x="7882434" y="3753842"/>
            <a:ext cx="3366211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営業会議（第[__]営業日）</a:t>
            </a:r>
            <a:endParaRPr lang="en-US" sz="1400" dirty="0"/>
          </a:p>
        </p:txBody>
      </p:sp>
      <p:sp>
        <p:nvSpPr>
          <p:cNvPr id="30" name="Text 2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月次売上集計レポートの作成 ・ Ver.1 ・ p.4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89108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1〜4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15975" y="1486495"/>
            <a:ext cx="2501900" cy="386824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55675" y="1626195"/>
            <a:ext cx="2222500" cy="1377950"/>
          </a:xfrm>
          <a:prstGeom prst="roundRect">
            <a:avLst>
              <a:gd name="adj" fmla="val 3917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1534220" y="2208510"/>
            <a:ext cx="11161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46150" y="311527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8" name="Text 6"/>
          <p:cNvSpPr/>
          <p:nvPr/>
        </p:nvSpPr>
        <p:spPr>
          <a:xfrm>
            <a:off x="1060450" y="312797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997" y="3138091"/>
            <a:ext cx="157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売上データを出力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946150" y="3491111"/>
            <a:ext cx="2241550" cy="934641"/>
          </a:xfrm>
          <a:prstGeom prst="roundRect">
            <a:avLst>
              <a:gd name="adj" fmla="val 5435"/>
            </a:avLst>
          </a:prstGeom>
          <a:solidFill>
            <a:srgbClr val="E2F2F1"/>
          </a:solidFill>
          <a:ln/>
        </p:spPr>
      </p:sp>
      <p:sp>
        <p:nvSpPr>
          <p:cNvPr id="11" name="Shape 9"/>
          <p:cNvSpPr/>
          <p:nvPr/>
        </p:nvSpPr>
        <p:spPr>
          <a:xfrm>
            <a:off x="946150" y="3491111"/>
            <a:ext cx="2241550" cy="934641"/>
          </a:xfrm>
          <a:custGeom>
            <a:avLst/>
            <a:gdLst/>
            <a:ahLst/>
            <a:cxnLst/>
            <a:rect l="l" t="t" r="r" b="b"/>
            <a:pathLst>
              <a:path w="2241550" h="934641">
                <a:moveTo>
                  <a:pt x="50800" y="934641"/>
                </a:moveTo>
                <a:lnTo>
                  <a:pt x="50800" y="93464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934641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12" name="Text 10"/>
          <p:cNvSpPr/>
          <p:nvPr/>
        </p:nvSpPr>
        <p:spPr>
          <a:xfrm>
            <a:off x="1123950" y="359271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23950" y="3844131"/>
            <a:ext cx="199485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期間は「前月1日〜末日」を指定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6150" y="4527352"/>
            <a:ext cx="230879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理由：最初は当月が入っていて、数字が合わなくなる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502025" y="1486495"/>
            <a:ext cx="2501900" cy="386824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641725" y="1626195"/>
            <a:ext cx="2222500" cy="1377950"/>
          </a:xfrm>
          <a:prstGeom prst="roundRect">
            <a:avLst>
              <a:gd name="adj" fmla="val 3917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17" name="Text 15"/>
          <p:cNvSpPr/>
          <p:nvPr/>
        </p:nvSpPr>
        <p:spPr>
          <a:xfrm>
            <a:off x="4220270" y="2208510"/>
            <a:ext cx="11161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632200" y="311527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19" name="Text 17"/>
          <p:cNvSpPr/>
          <p:nvPr/>
        </p:nvSpPr>
        <p:spPr>
          <a:xfrm>
            <a:off x="3746500" y="312797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058047" y="3138091"/>
            <a:ext cx="148986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Excelに貼り付け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3632200" y="3491111"/>
            <a:ext cx="2241550" cy="934641"/>
          </a:xfrm>
          <a:prstGeom prst="roundRect">
            <a:avLst>
              <a:gd name="adj" fmla="val 5435"/>
            </a:avLst>
          </a:prstGeom>
          <a:solidFill>
            <a:srgbClr val="E2F2F1"/>
          </a:solidFill>
          <a:ln/>
        </p:spPr>
      </p:sp>
      <p:sp>
        <p:nvSpPr>
          <p:cNvPr id="22" name="Shape 20"/>
          <p:cNvSpPr/>
          <p:nvPr/>
        </p:nvSpPr>
        <p:spPr>
          <a:xfrm>
            <a:off x="3632200" y="3491111"/>
            <a:ext cx="2241550" cy="934641"/>
          </a:xfrm>
          <a:custGeom>
            <a:avLst/>
            <a:gdLst/>
            <a:ahLst/>
            <a:cxnLst/>
            <a:rect l="l" t="t" r="r" b="b"/>
            <a:pathLst>
              <a:path w="2241550" h="934641">
                <a:moveTo>
                  <a:pt x="50800" y="934641"/>
                </a:moveTo>
                <a:lnTo>
                  <a:pt x="50800" y="93464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934641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23" name="Text 21"/>
          <p:cNvSpPr/>
          <p:nvPr/>
        </p:nvSpPr>
        <p:spPr>
          <a:xfrm>
            <a:off x="3810000" y="359271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810000" y="3844131"/>
            <a:ext cx="199485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「元データ」シートのA2に「値のみ」で貼る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632200" y="4527352"/>
            <a:ext cx="230879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理由：書式ごと貼ると集計の式がずれる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88075" y="1486495"/>
            <a:ext cx="2501900" cy="386824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327775" y="1626195"/>
            <a:ext cx="2222500" cy="1377950"/>
          </a:xfrm>
          <a:prstGeom prst="roundRect">
            <a:avLst>
              <a:gd name="adj" fmla="val 3917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28" name="Text 26"/>
          <p:cNvSpPr/>
          <p:nvPr/>
        </p:nvSpPr>
        <p:spPr>
          <a:xfrm>
            <a:off x="6906320" y="2208510"/>
            <a:ext cx="11161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318250" y="311527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30" name="Text 28"/>
          <p:cNvSpPr/>
          <p:nvPr/>
        </p:nvSpPr>
        <p:spPr>
          <a:xfrm>
            <a:off x="6432550" y="312797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744097" y="3138091"/>
            <a:ext cx="1384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合計を照合する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318250" y="3491111"/>
            <a:ext cx="2241550" cy="1174651"/>
          </a:xfrm>
          <a:prstGeom prst="roundRect">
            <a:avLst>
              <a:gd name="adj" fmla="val 4325"/>
            </a:avLst>
          </a:prstGeom>
          <a:solidFill>
            <a:srgbClr val="E2F2F1"/>
          </a:solidFill>
          <a:ln/>
        </p:spPr>
      </p:sp>
      <p:sp>
        <p:nvSpPr>
          <p:cNvPr id="33" name="Shape 31"/>
          <p:cNvSpPr/>
          <p:nvPr/>
        </p:nvSpPr>
        <p:spPr>
          <a:xfrm>
            <a:off x="6318250" y="3491111"/>
            <a:ext cx="2241550" cy="1174651"/>
          </a:xfrm>
          <a:custGeom>
            <a:avLst/>
            <a:gdLst/>
            <a:ahLst/>
            <a:cxnLst/>
            <a:rect l="l" t="t" r="r" b="b"/>
            <a:pathLst>
              <a:path w="2241550" h="1174651">
                <a:moveTo>
                  <a:pt x="50800" y="1174651"/>
                </a:moveTo>
                <a:lnTo>
                  <a:pt x="50800" y="117465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1174651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34" name="Text 32"/>
          <p:cNvSpPr/>
          <p:nvPr/>
        </p:nvSpPr>
        <p:spPr>
          <a:xfrm>
            <a:off x="6496050" y="359271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496050" y="3844131"/>
            <a:ext cx="1994852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Excelの合計とシステム画面の合計が一致するか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318250" y="4767362"/>
            <a:ext cx="230879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理由：貼り付けの漏れや重複に気づける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8874125" y="1486495"/>
            <a:ext cx="2501900" cy="386824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013825" y="1626195"/>
            <a:ext cx="2222500" cy="1377950"/>
          </a:xfrm>
          <a:prstGeom prst="roundRect">
            <a:avLst>
              <a:gd name="adj" fmla="val 3917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39" name="Text 37"/>
          <p:cNvSpPr/>
          <p:nvPr/>
        </p:nvSpPr>
        <p:spPr>
          <a:xfrm>
            <a:off x="9592370" y="2208510"/>
            <a:ext cx="11161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9004300" y="311527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41" name="Text 39"/>
          <p:cNvSpPr/>
          <p:nvPr/>
        </p:nvSpPr>
        <p:spPr>
          <a:xfrm>
            <a:off x="9118600" y="312797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9430147" y="3138091"/>
            <a:ext cx="118814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保存して提出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9004300" y="3491111"/>
            <a:ext cx="2241550" cy="934641"/>
          </a:xfrm>
          <a:prstGeom prst="roundRect">
            <a:avLst>
              <a:gd name="adj" fmla="val 5435"/>
            </a:avLst>
          </a:prstGeom>
          <a:solidFill>
            <a:srgbClr val="E2F2F1"/>
          </a:solidFill>
          <a:ln/>
        </p:spPr>
      </p:sp>
      <p:sp>
        <p:nvSpPr>
          <p:cNvPr id="44" name="Shape 42"/>
          <p:cNvSpPr/>
          <p:nvPr/>
        </p:nvSpPr>
        <p:spPr>
          <a:xfrm>
            <a:off x="9004300" y="3491111"/>
            <a:ext cx="2241550" cy="934641"/>
          </a:xfrm>
          <a:custGeom>
            <a:avLst/>
            <a:gdLst/>
            <a:ahLst/>
            <a:cxnLst/>
            <a:rect l="l" t="t" r="r" b="b"/>
            <a:pathLst>
              <a:path w="2241550" h="934641">
                <a:moveTo>
                  <a:pt x="50800" y="934641"/>
                </a:moveTo>
                <a:lnTo>
                  <a:pt x="50800" y="93464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934641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45" name="Text 43"/>
          <p:cNvSpPr/>
          <p:nvPr/>
        </p:nvSpPr>
        <p:spPr>
          <a:xfrm>
            <a:off x="9182100" y="359271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9182100" y="3844131"/>
            <a:ext cx="199485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ファイル名は「売上集計_YYYYMM」</a:t>
            </a:r>
            <a:endParaRPr lang="en-US" sz="1400" dirty="0"/>
          </a:p>
        </p:txBody>
      </p:sp>
      <p:sp>
        <p:nvSpPr>
          <p:cNvPr id="47" name="Text 45"/>
          <p:cNvSpPr/>
          <p:nvPr/>
        </p:nvSpPr>
        <p:spPr>
          <a:xfrm>
            <a:off x="9004300" y="4527352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理由：過去の分をすぐ探せる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月次売上集計レポートの作成 ・ Ver.1 ・ p.5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2930144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提出前チェック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860800" y="1022350"/>
            <a:ext cx="2355193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すべて確認してから提出する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15975" y="1537295"/>
            <a:ext cx="10560050" cy="3079651"/>
          </a:xfrm>
          <a:prstGeom prst="roundRect">
            <a:avLst>
              <a:gd name="adj" fmla="val 3196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73150" y="2183705"/>
            <a:ext cx="10045700" cy="0"/>
          </a:xfrm>
          <a:prstGeom prst="line">
            <a:avLst/>
          </a:prstGeom>
          <a:noFill/>
          <a:ln w="6350">
            <a:solidFill>
              <a:srgbClr val="E3E7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82675" y="1755676"/>
            <a:ext cx="260350" cy="260350"/>
          </a:xfrm>
          <a:prstGeom prst="roundRect">
            <a:avLst>
              <a:gd name="adj" fmla="val 15854"/>
            </a:avLst>
          </a:prstGeom>
          <a:noFill/>
          <a:ln w="19050">
            <a:solidFill>
              <a:srgbClr val="0F7C8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55750" y="1743670"/>
            <a:ext cx="984999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期間が「前月1日〜末日」になっている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073150" y="2779316"/>
            <a:ext cx="10045700" cy="0"/>
          </a:xfrm>
          <a:prstGeom prst="line">
            <a:avLst/>
          </a:prstGeom>
          <a:noFill/>
          <a:ln w="6350">
            <a:solidFill>
              <a:srgbClr val="E3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82675" y="2351286"/>
            <a:ext cx="260350" cy="260350"/>
          </a:xfrm>
          <a:prstGeom prst="roundRect">
            <a:avLst>
              <a:gd name="adj" fmla="val 15854"/>
            </a:avLst>
          </a:prstGeom>
          <a:noFill/>
          <a:ln w="19050">
            <a:solidFill>
              <a:srgbClr val="0F7C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555750" y="2339280"/>
            <a:ext cx="984999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Excelの合計金額が、システム画面の合計と一致している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073150" y="3374926"/>
            <a:ext cx="10045700" cy="0"/>
          </a:xfrm>
          <a:prstGeom prst="line">
            <a:avLst/>
          </a:prstGeom>
          <a:noFill/>
          <a:ln w="6350">
            <a:solidFill>
              <a:srgbClr val="E3E7E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82675" y="2946896"/>
            <a:ext cx="260350" cy="260350"/>
          </a:xfrm>
          <a:prstGeom prst="roundRect">
            <a:avLst>
              <a:gd name="adj" fmla="val 15854"/>
            </a:avLst>
          </a:prstGeom>
          <a:noFill/>
          <a:ln w="19050">
            <a:solidFill>
              <a:srgbClr val="0F7C8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555750" y="2934891"/>
            <a:ext cx="984999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前月と比べて大きく増減した部署（±[__]%以上）は、理由を確認した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073150" y="3970536"/>
            <a:ext cx="10045700" cy="0"/>
          </a:xfrm>
          <a:prstGeom prst="line">
            <a:avLst/>
          </a:prstGeom>
          <a:noFill/>
          <a:ln w="6350">
            <a:solidFill>
              <a:srgbClr val="E3E7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82675" y="3542506"/>
            <a:ext cx="260350" cy="260350"/>
          </a:xfrm>
          <a:prstGeom prst="roundRect">
            <a:avLst>
              <a:gd name="adj" fmla="val 15854"/>
            </a:avLst>
          </a:prstGeom>
          <a:noFill/>
          <a:ln w="19050">
            <a:solidFill>
              <a:srgbClr val="0F7C8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55750" y="3530501"/>
            <a:ext cx="984999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ファイル名が「売上集計_YYYYMM」になっている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082675" y="4138116"/>
            <a:ext cx="260350" cy="260350"/>
          </a:xfrm>
          <a:prstGeom prst="roundRect">
            <a:avLst>
              <a:gd name="adj" fmla="val 15854"/>
            </a:avLst>
          </a:prstGeom>
          <a:noFill/>
          <a:ln w="19050">
            <a:solidFill>
              <a:srgbClr val="0F7C8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555750" y="4126111"/>
            <a:ext cx="984999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宛先とCCが正しい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月次売上集計レポートの作成 ・ Ver.1 ・ p.6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5CC3C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一人で抱え込まない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1125141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困ったときは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821061"/>
            <a:ext cx="10566400" cy="1942505"/>
          </a:xfrm>
          <a:prstGeom prst="rect">
            <a:avLst/>
          </a:prstGeom>
          <a:solidFill>
            <a:srgbClr val="F6F7F9"/>
          </a:solidFill>
          <a:ln/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833761"/>
          <a:ext cx="10553700" cy="1929805"/>
        </p:xfrm>
        <a:graphic>
          <a:graphicData uri="http://schemas.openxmlformats.org/drawingml/2006/table">
            <a:tbl>
              <a:tblPr/>
              <a:tblGrid>
                <a:gridCol w="3166110"/>
                <a:gridCol w="4221480"/>
                <a:gridCol w="3166110"/>
              </a:tblGrid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7F9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こんなとき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8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7F9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まずやること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8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7F9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それでもダメなら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80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データが出力できない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権限と期間の指定を確認する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システム担当（内線[__]）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98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合計が合わない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貼り付け範囲の漏れ・重複を確認する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主担当に相談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締切に間に合わない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わかっている範囲で途中経過を送る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上長へ連絡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画面がマニュアルと違う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画面キャプチャを撮って保存する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主担当へ（マニュアル更新）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7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812800" y="3992166"/>
            <a:ext cx="10566400" cy="553641"/>
          </a:xfrm>
          <a:prstGeom prst="roundRect">
            <a:avLst>
              <a:gd name="adj" fmla="val 16057"/>
            </a:avLst>
          </a:prstGeom>
          <a:solidFill>
            <a:srgbClr val="283849"/>
          </a:solidFill>
          <a:ln/>
        </p:spPr>
      </p:sp>
      <p:sp>
        <p:nvSpPr>
          <p:cNvPr id="7" name="Text 4"/>
          <p:cNvSpPr/>
          <p:nvPr/>
        </p:nvSpPr>
        <p:spPr>
          <a:xfrm>
            <a:off x="1041400" y="4144566"/>
            <a:ext cx="2283861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6D0D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主担当</a:t>
            </a:r>
            <a:r>
              <a:rPr lang="en-US" sz="1400" dirty="0">
                <a:solidFill>
                  <a:srgbClr val="C6D0D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　[氏名]（内線[__]）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563541" y="4144566"/>
            <a:ext cx="210072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6D0D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代理</a:t>
            </a:r>
            <a:r>
              <a:rPr lang="en-US" sz="1400" dirty="0">
                <a:solidFill>
                  <a:srgbClr val="C6D0D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　[氏名]（内線[__]）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07881" y="4144566"/>
            <a:ext cx="158829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6D0D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システム</a:t>
            </a:r>
            <a:r>
              <a:rPr lang="en-US" sz="1400" dirty="0">
                <a:solidFill>
                  <a:srgbClr val="C6D0D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　[部署名]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3A3B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月次売上集計レポートの作成 ・ Ver.1 ・ p.7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9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209296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作成ルール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048000" y="984250"/>
            <a:ext cx="3632200" cy="325041"/>
          </a:xfrm>
          <a:prstGeom prst="roundRect">
            <a:avLst>
              <a:gd name="adj" fmla="val 50000"/>
            </a:avLst>
          </a:prstGeom>
          <a:solidFill>
            <a:srgbClr val="B8322A"/>
          </a:solidFill>
          <a:ln/>
        </p:spPr>
      </p:sp>
      <p:sp>
        <p:nvSpPr>
          <p:cNvPr id="4" name="Text 2"/>
          <p:cNvSpPr/>
          <p:nvPr/>
        </p:nvSpPr>
        <p:spPr>
          <a:xfrm>
            <a:off x="3175000" y="1022350"/>
            <a:ext cx="3479546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作成者向け：配布時はこのスライドを削除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800" y="1563291"/>
            <a:ext cx="10566400" cy="3100388"/>
          </a:xfrm>
          <a:prstGeom prst="rect">
            <a:avLst/>
          </a:prstGeom>
          <a:solidFill>
            <a:srgbClr val="F6F7F9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75991"/>
          <a:ext cx="10553700" cy="3087688"/>
        </p:xfrm>
        <a:graphic>
          <a:graphicData uri="http://schemas.openxmlformats.org/drawingml/2006/table">
            <a:tbl>
              <a:tblPr/>
              <a:tblGrid>
                <a:gridCol w="5487924"/>
                <a:gridCol w="5065776"/>
              </a:tblGrid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7F9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ルール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7F9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理由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1C25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8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手順は後ろの「コピー用パターン」（1〜5手順）から選んで複製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レイアウトが揃い、作る時間も短くなる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「いつもの」「例の」など、自分だけがわかる言葉を使わない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属人化の原因になる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保存場所・必要な権限・問い合わせ先は必ず書く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代理の人がつまずきやすいところ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画面キャプチャは操作する場所を赤枠で囲む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どこを押すか一目でわかる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ポイントは1手順に1〜2個、数字か具体的な操作で書く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人によって解釈が変わらない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代理の人に一度やってもらい、つまずいた所を直す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書いた本人には抜けが見えない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直したらNotionで「改訂を確定」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8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スライドとNotionのVerを揃える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74463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886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コピー用：1手順パターン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22325" y="1511895"/>
            <a:ext cx="6584950" cy="4108450"/>
          </a:xfrm>
          <a:prstGeom prst="roundRect">
            <a:avLst>
              <a:gd name="adj" fmla="val 1623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3099792" y="3423841"/>
            <a:ext cx="2090916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画面キャプチャを配置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721600" y="1502370"/>
            <a:ext cx="436364" cy="35302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9" name="Text 7"/>
          <p:cNvSpPr/>
          <p:nvPr/>
        </p:nvSpPr>
        <p:spPr>
          <a:xfrm>
            <a:off x="7874000" y="1527770"/>
            <a:ext cx="18236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72264" y="1511201"/>
            <a:ext cx="1112540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7721600" y="2033191"/>
            <a:ext cx="3657600" cy="907951"/>
          </a:xfrm>
          <a:prstGeom prst="roundRect">
            <a:avLst>
              <a:gd name="adj" fmla="val 6994"/>
            </a:avLst>
          </a:prstGeom>
          <a:solidFill>
            <a:srgbClr val="E2F2F1"/>
          </a:solidFill>
          <a:ln/>
        </p:spPr>
      </p:sp>
      <p:sp>
        <p:nvSpPr>
          <p:cNvPr id="12" name="Shape 10"/>
          <p:cNvSpPr/>
          <p:nvPr/>
        </p:nvSpPr>
        <p:spPr>
          <a:xfrm>
            <a:off x="7721600" y="2033191"/>
            <a:ext cx="3657600" cy="907951"/>
          </a:xfrm>
          <a:custGeom>
            <a:avLst/>
            <a:gdLst/>
            <a:ahLst/>
            <a:cxnLst/>
            <a:rect l="l" t="t" r="r" b="b"/>
            <a:pathLst>
              <a:path w="3657600" h="907951">
                <a:moveTo>
                  <a:pt x="76200" y="907951"/>
                </a:moveTo>
                <a:lnTo>
                  <a:pt x="63500" y="907951"/>
                </a:lnTo>
                <a:arcTo hR="63500" wR="63500" stAng="5400000" swAng="5400000"/>
                <a:lnTo>
                  <a:pt x="0" y="63500"/>
                </a:lnTo>
                <a:arcTo hR="63500" wR="63500" stAng="10800000" swAng="5400000"/>
                <a:lnTo>
                  <a:pt x="76200" y="0"/>
                </a:lnTo>
                <a:lnTo>
                  <a:pt x="76200" y="907951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13" name="Text 11"/>
          <p:cNvSpPr/>
          <p:nvPr/>
        </p:nvSpPr>
        <p:spPr>
          <a:xfrm>
            <a:off x="7975600" y="2185591"/>
            <a:ext cx="332257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975600" y="2480171"/>
            <a:ext cx="3322574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21600" y="3118941"/>
            <a:ext cx="376732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[業務名]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115133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[n]〜[n]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886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コピー用：2手順パターン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15975" y="1505545"/>
            <a:ext cx="5149850" cy="4170561"/>
          </a:xfrm>
          <a:prstGeom prst="roundRect">
            <a:avLst>
              <a:gd name="adj" fmla="val 2360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81075" y="1670645"/>
            <a:ext cx="4819650" cy="2266950"/>
          </a:xfrm>
          <a:prstGeom prst="roundRect">
            <a:avLst>
              <a:gd name="adj" fmla="val 2381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02694" y="2679700"/>
            <a:ext cx="1829603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画面キャプチャを配置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971550" y="4048720"/>
            <a:ext cx="395486" cy="29210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10" name="Text 8"/>
          <p:cNvSpPr/>
          <p:nvPr/>
        </p:nvSpPr>
        <p:spPr>
          <a:xfrm>
            <a:off x="1111250" y="4061420"/>
            <a:ext cx="1668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468636" y="4057650"/>
            <a:ext cx="919559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71550" y="4442420"/>
            <a:ext cx="4838700" cy="728861"/>
          </a:xfrm>
          <a:prstGeom prst="roundRect">
            <a:avLst>
              <a:gd name="adj" fmla="val 6970"/>
            </a:avLst>
          </a:prstGeom>
          <a:solidFill>
            <a:srgbClr val="E2F2F1"/>
          </a:solidFill>
          <a:ln/>
        </p:spPr>
      </p:sp>
      <p:sp>
        <p:nvSpPr>
          <p:cNvPr id="13" name="Shape 11"/>
          <p:cNvSpPr/>
          <p:nvPr/>
        </p:nvSpPr>
        <p:spPr>
          <a:xfrm>
            <a:off x="971550" y="4442420"/>
            <a:ext cx="4838700" cy="728861"/>
          </a:xfrm>
          <a:custGeom>
            <a:avLst/>
            <a:gdLst/>
            <a:ahLst/>
            <a:cxnLst/>
            <a:rect l="l" t="t" r="r" b="b"/>
            <a:pathLst>
              <a:path w="4838700" h="728861">
                <a:moveTo>
                  <a:pt x="63500" y="728861"/>
                </a:moveTo>
                <a:lnTo>
                  <a:pt x="50800" y="72886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63500" y="0"/>
                </a:lnTo>
                <a:lnTo>
                  <a:pt x="63500" y="728861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14" name="Text 12"/>
          <p:cNvSpPr/>
          <p:nvPr/>
        </p:nvSpPr>
        <p:spPr>
          <a:xfrm>
            <a:off x="1174750" y="4544020"/>
            <a:ext cx="4630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74750" y="4795441"/>
            <a:ext cx="4630674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71550" y="5272881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226175" y="1505545"/>
            <a:ext cx="5149850" cy="4170561"/>
          </a:xfrm>
          <a:prstGeom prst="roundRect">
            <a:avLst>
              <a:gd name="adj" fmla="val 2360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91275" y="1670645"/>
            <a:ext cx="4819650" cy="2266950"/>
          </a:xfrm>
          <a:prstGeom prst="roundRect">
            <a:avLst>
              <a:gd name="adj" fmla="val 2381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7912894" y="2679700"/>
            <a:ext cx="1829603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画面キャプチャを配置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381750" y="4048720"/>
            <a:ext cx="395486" cy="29210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21" name="Text 19"/>
          <p:cNvSpPr/>
          <p:nvPr/>
        </p:nvSpPr>
        <p:spPr>
          <a:xfrm>
            <a:off x="6521450" y="4061420"/>
            <a:ext cx="1668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878836" y="4057650"/>
            <a:ext cx="919559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6381750" y="4442420"/>
            <a:ext cx="4838700" cy="728861"/>
          </a:xfrm>
          <a:prstGeom prst="roundRect">
            <a:avLst>
              <a:gd name="adj" fmla="val 6970"/>
            </a:avLst>
          </a:prstGeom>
          <a:solidFill>
            <a:srgbClr val="E2F2F1"/>
          </a:solidFill>
          <a:ln/>
        </p:spPr>
      </p:sp>
      <p:sp>
        <p:nvSpPr>
          <p:cNvPr id="24" name="Shape 22"/>
          <p:cNvSpPr/>
          <p:nvPr/>
        </p:nvSpPr>
        <p:spPr>
          <a:xfrm>
            <a:off x="6381750" y="4442420"/>
            <a:ext cx="4838700" cy="728861"/>
          </a:xfrm>
          <a:custGeom>
            <a:avLst/>
            <a:gdLst/>
            <a:ahLst/>
            <a:cxnLst/>
            <a:rect l="l" t="t" r="r" b="b"/>
            <a:pathLst>
              <a:path w="4838700" h="728861">
                <a:moveTo>
                  <a:pt x="63500" y="728861"/>
                </a:moveTo>
                <a:lnTo>
                  <a:pt x="50800" y="72886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63500" y="0"/>
                </a:lnTo>
                <a:lnTo>
                  <a:pt x="63500" y="728861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25" name="Text 23"/>
          <p:cNvSpPr/>
          <p:nvPr/>
        </p:nvSpPr>
        <p:spPr>
          <a:xfrm>
            <a:off x="6584950" y="4544020"/>
            <a:ext cx="4630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584950" y="4795441"/>
            <a:ext cx="4630674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381750" y="5272881"/>
            <a:ext cx="4983861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[業務名]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115133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[n]〜[n]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886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コピー用：3手順パターン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15975" y="1505545"/>
            <a:ext cx="3380284" cy="3747095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8375" y="1657945"/>
            <a:ext cx="3075484" cy="1885950"/>
          </a:xfrm>
          <a:prstGeom prst="roundRect">
            <a:avLst>
              <a:gd name="adj" fmla="val 2862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929011" y="2485330"/>
            <a:ext cx="120491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58850" y="3655020"/>
            <a:ext cx="370086" cy="29210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10" name="Text 8"/>
          <p:cNvSpPr/>
          <p:nvPr/>
        </p:nvSpPr>
        <p:spPr>
          <a:xfrm>
            <a:off x="1085850" y="3667720"/>
            <a:ext cx="1668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417836" y="3671491"/>
            <a:ext cx="871240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958850" y="4048720"/>
            <a:ext cx="3094534" cy="711795"/>
          </a:xfrm>
          <a:prstGeom prst="roundRect">
            <a:avLst>
              <a:gd name="adj" fmla="val 7137"/>
            </a:avLst>
          </a:prstGeom>
          <a:solidFill>
            <a:srgbClr val="E2F2F1"/>
          </a:solidFill>
          <a:ln/>
        </p:spPr>
      </p:sp>
      <p:sp>
        <p:nvSpPr>
          <p:cNvPr id="13" name="Shape 11"/>
          <p:cNvSpPr/>
          <p:nvPr/>
        </p:nvSpPr>
        <p:spPr>
          <a:xfrm>
            <a:off x="958850" y="4048720"/>
            <a:ext cx="3094534" cy="711795"/>
          </a:xfrm>
          <a:custGeom>
            <a:avLst/>
            <a:gdLst/>
            <a:ahLst/>
            <a:cxnLst/>
            <a:rect l="l" t="t" r="r" b="b"/>
            <a:pathLst>
              <a:path w="3094534" h="711795">
                <a:moveTo>
                  <a:pt x="50800" y="711795"/>
                </a:moveTo>
                <a:lnTo>
                  <a:pt x="50800" y="711795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711795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14" name="Text 12"/>
          <p:cNvSpPr/>
          <p:nvPr/>
        </p:nvSpPr>
        <p:spPr>
          <a:xfrm>
            <a:off x="1149350" y="4150320"/>
            <a:ext cx="28472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49350" y="4401741"/>
            <a:ext cx="2847264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58850" y="4862116"/>
            <a:ext cx="318737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405809" y="1505545"/>
            <a:ext cx="3380284" cy="3747095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58209" y="1657945"/>
            <a:ext cx="3075484" cy="1885950"/>
          </a:xfrm>
          <a:prstGeom prst="roundRect">
            <a:avLst>
              <a:gd name="adj" fmla="val 2862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5518845" y="2485330"/>
            <a:ext cx="120491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48684" y="3655020"/>
            <a:ext cx="370086" cy="29210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21" name="Text 19"/>
          <p:cNvSpPr/>
          <p:nvPr/>
        </p:nvSpPr>
        <p:spPr>
          <a:xfrm>
            <a:off x="4675684" y="3667720"/>
            <a:ext cx="1668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007670" y="3671491"/>
            <a:ext cx="871240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4548684" y="4048720"/>
            <a:ext cx="3094534" cy="711795"/>
          </a:xfrm>
          <a:prstGeom prst="roundRect">
            <a:avLst>
              <a:gd name="adj" fmla="val 7137"/>
            </a:avLst>
          </a:prstGeom>
          <a:solidFill>
            <a:srgbClr val="E2F2F1"/>
          </a:solidFill>
          <a:ln/>
        </p:spPr>
      </p:sp>
      <p:sp>
        <p:nvSpPr>
          <p:cNvPr id="24" name="Shape 22"/>
          <p:cNvSpPr/>
          <p:nvPr/>
        </p:nvSpPr>
        <p:spPr>
          <a:xfrm>
            <a:off x="4548684" y="4048720"/>
            <a:ext cx="3094534" cy="711795"/>
          </a:xfrm>
          <a:custGeom>
            <a:avLst/>
            <a:gdLst/>
            <a:ahLst/>
            <a:cxnLst/>
            <a:rect l="l" t="t" r="r" b="b"/>
            <a:pathLst>
              <a:path w="3094534" h="711795">
                <a:moveTo>
                  <a:pt x="50800" y="711795"/>
                </a:moveTo>
                <a:lnTo>
                  <a:pt x="50800" y="711795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711795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25" name="Text 23"/>
          <p:cNvSpPr/>
          <p:nvPr/>
        </p:nvSpPr>
        <p:spPr>
          <a:xfrm>
            <a:off x="4739184" y="4150320"/>
            <a:ext cx="28472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739184" y="4401741"/>
            <a:ext cx="2847264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4548684" y="4862116"/>
            <a:ext cx="318737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7995642" y="1505545"/>
            <a:ext cx="3380284" cy="3747095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148042" y="1657945"/>
            <a:ext cx="3075484" cy="1885950"/>
          </a:xfrm>
          <a:prstGeom prst="roundRect">
            <a:avLst>
              <a:gd name="adj" fmla="val 2862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30" name="Text 28"/>
          <p:cNvSpPr/>
          <p:nvPr/>
        </p:nvSpPr>
        <p:spPr>
          <a:xfrm>
            <a:off x="9108678" y="2485330"/>
            <a:ext cx="120491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8138517" y="3655020"/>
            <a:ext cx="370086" cy="29210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32" name="Text 30"/>
          <p:cNvSpPr/>
          <p:nvPr/>
        </p:nvSpPr>
        <p:spPr>
          <a:xfrm>
            <a:off x="8265517" y="3667720"/>
            <a:ext cx="1668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597503" y="3671491"/>
            <a:ext cx="871240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700" dirty="0"/>
          </a:p>
        </p:txBody>
      </p:sp>
      <p:sp>
        <p:nvSpPr>
          <p:cNvPr id="34" name="Shape 32"/>
          <p:cNvSpPr/>
          <p:nvPr/>
        </p:nvSpPr>
        <p:spPr>
          <a:xfrm>
            <a:off x="8138517" y="4048720"/>
            <a:ext cx="3094534" cy="711795"/>
          </a:xfrm>
          <a:prstGeom prst="roundRect">
            <a:avLst>
              <a:gd name="adj" fmla="val 7137"/>
            </a:avLst>
          </a:prstGeom>
          <a:solidFill>
            <a:srgbClr val="E2F2F1"/>
          </a:solidFill>
          <a:ln/>
        </p:spPr>
      </p:sp>
      <p:sp>
        <p:nvSpPr>
          <p:cNvPr id="35" name="Shape 33"/>
          <p:cNvSpPr/>
          <p:nvPr/>
        </p:nvSpPr>
        <p:spPr>
          <a:xfrm>
            <a:off x="8138517" y="4048720"/>
            <a:ext cx="3094534" cy="711795"/>
          </a:xfrm>
          <a:custGeom>
            <a:avLst/>
            <a:gdLst/>
            <a:ahLst/>
            <a:cxnLst/>
            <a:rect l="l" t="t" r="r" b="b"/>
            <a:pathLst>
              <a:path w="3094534" h="711795">
                <a:moveTo>
                  <a:pt x="50800" y="711795"/>
                </a:moveTo>
                <a:lnTo>
                  <a:pt x="50800" y="711795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711795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36" name="Text 34"/>
          <p:cNvSpPr/>
          <p:nvPr/>
        </p:nvSpPr>
        <p:spPr>
          <a:xfrm>
            <a:off x="8329017" y="4150320"/>
            <a:ext cx="28472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8329017" y="4401741"/>
            <a:ext cx="2847264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8138517" y="4862116"/>
            <a:ext cx="318737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[業務名]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115133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[n]〜[n]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886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コピー用：4手順パターン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15975" y="1505545"/>
            <a:ext cx="2501900" cy="315962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5675" y="1645245"/>
            <a:ext cx="2222500" cy="1377950"/>
          </a:xfrm>
          <a:prstGeom prst="roundRect">
            <a:avLst>
              <a:gd name="adj" fmla="val 3917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534220" y="2227560"/>
            <a:ext cx="11161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46150" y="313432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10" name="Text 8"/>
          <p:cNvSpPr/>
          <p:nvPr/>
        </p:nvSpPr>
        <p:spPr>
          <a:xfrm>
            <a:off x="1060450" y="314702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371997" y="3157141"/>
            <a:ext cx="77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46150" y="3510161"/>
            <a:ext cx="2241550" cy="694630"/>
          </a:xfrm>
          <a:prstGeom prst="roundRect">
            <a:avLst>
              <a:gd name="adj" fmla="val 7313"/>
            </a:avLst>
          </a:prstGeom>
          <a:solidFill>
            <a:srgbClr val="E2F2F1"/>
          </a:solidFill>
          <a:ln/>
        </p:spPr>
      </p:sp>
      <p:sp>
        <p:nvSpPr>
          <p:cNvPr id="13" name="Shape 11"/>
          <p:cNvSpPr/>
          <p:nvPr/>
        </p:nvSpPr>
        <p:spPr>
          <a:xfrm>
            <a:off x="946150" y="3510161"/>
            <a:ext cx="2241550" cy="694630"/>
          </a:xfrm>
          <a:custGeom>
            <a:avLst/>
            <a:gdLst/>
            <a:ahLst/>
            <a:cxnLst/>
            <a:rect l="l" t="t" r="r" b="b"/>
            <a:pathLst>
              <a:path w="2241550" h="694630">
                <a:moveTo>
                  <a:pt x="50800" y="694630"/>
                </a:moveTo>
                <a:lnTo>
                  <a:pt x="50800" y="694630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94630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14" name="Text 12"/>
          <p:cNvSpPr/>
          <p:nvPr/>
        </p:nvSpPr>
        <p:spPr>
          <a:xfrm>
            <a:off x="1123950" y="361176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23950" y="3863181"/>
            <a:ext cx="199485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46150" y="4306391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502025" y="1505545"/>
            <a:ext cx="2501900" cy="315962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41725" y="1645245"/>
            <a:ext cx="2222500" cy="1377950"/>
          </a:xfrm>
          <a:prstGeom prst="roundRect">
            <a:avLst>
              <a:gd name="adj" fmla="val 3917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4220270" y="2227560"/>
            <a:ext cx="11161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32200" y="313432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21" name="Text 19"/>
          <p:cNvSpPr/>
          <p:nvPr/>
        </p:nvSpPr>
        <p:spPr>
          <a:xfrm>
            <a:off x="3746500" y="314702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058047" y="3157141"/>
            <a:ext cx="77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3632200" y="3510161"/>
            <a:ext cx="2241550" cy="694630"/>
          </a:xfrm>
          <a:prstGeom prst="roundRect">
            <a:avLst>
              <a:gd name="adj" fmla="val 7313"/>
            </a:avLst>
          </a:prstGeom>
          <a:solidFill>
            <a:srgbClr val="E2F2F1"/>
          </a:solidFill>
          <a:ln/>
        </p:spPr>
      </p:sp>
      <p:sp>
        <p:nvSpPr>
          <p:cNvPr id="24" name="Shape 22"/>
          <p:cNvSpPr/>
          <p:nvPr/>
        </p:nvSpPr>
        <p:spPr>
          <a:xfrm>
            <a:off x="3632200" y="3510161"/>
            <a:ext cx="2241550" cy="694630"/>
          </a:xfrm>
          <a:custGeom>
            <a:avLst/>
            <a:gdLst/>
            <a:ahLst/>
            <a:cxnLst/>
            <a:rect l="l" t="t" r="r" b="b"/>
            <a:pathLst>
              <a:path w="2241550" h="694630">
                <a:moveTo>
                  <a:pt x="50800" y="694630"/>
                </a:moveTo>
                <a:lnTo>
                  <a:pt x="50800" y="694630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94630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25" name="Text 23"/>
          <p:cNvSpPr/>
          <p:nvPr/>
        </p:nvSpPr>
        <p:spPr>
          <a:xfrm>
            <a:off x="3810000" y="361176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810000" y="3863181"/>
            <a:ext cx="199485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632200" y="4306391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188075" y="1505545"/>
            <a:ext cx="2501900" cy="315962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27775" y="1645245"/>
            <a:ext cx="2222500" cy="1377950"/>
          </a:xfrm>
          <a:prstGeom prst="roundRect">
            <a:avLst>
              <a:gd name="adj" fmla="val 3917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30" name="Text 28"/>
          <p:cNvSpPr/>
          <p:nvPr/>
        </p:nvSpPr>
        <p:spPr>
          <a:xfrm>
            <a:off x="6906320" y="2227560"/>
            <a:ext cx="11161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18250" y="313432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32" name="Text 30"/>
          <p:cNvSpPr/>
          <p:nvPr/>
        </p:nvSpPr>
        <p:spPr>
          <a:xfrm>
            <a:off x="6432550" y="314702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744097" y="3157141"/>
            <a:ext cx="77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6318250" y="3510161"/>
            <a:ext cx="2241550" cy="694630"/>
          </a:xfrm>
          <a:prstGeom prst="roundRect">
            <a:avLst>
              <a:gd name="adj" fmla="val 7313"/>
            </a:avLst>
          </a:prstGeom>
          <a:solidFill>
            <a:srgbClr val="E2F2F1"/>
          </a:solidFill>
          <a:ln/>
        </p:spPr>
      </p:sp>
      <p:sp>
        <p:nvSpPr>
          <p:cNvPr id="35" name="Shape 33"/>
          <p:cNvSpPr/>
          <p:nvPr/>
        </p:nvSpPr>
        <p:spPr>
          <a:xfrm>
            <a:off x="6318250" y="3510161"/>
            <a:ext cx="2241550" cy="694630"/>
          </a:xfrm>
          <a:custGeom>
            <a:avLst/>
            <a:gdLst/>
            <a:ahLst/>
            <a:cxnLst/>
            <a:rect l="l" t="t" r="r" b="b"/>
            <a:pathLst>
              <a:path w="2241550" h="694630">
                <a:moveTo>
                  <a:pt x="50800" y="694630"/>
                </a:moveTo>
                <a:lnTo>
                  <a:pt x="50800" y="694630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94630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36" name="Text 34"/>
          <p:cNvSpPr/>
          <p:nvPr/>
        </p:nvSpPr>
        <p:spPr>
          <a:xfrm>
            <a:off x="6496050" y="361176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496050" y="3863181"/>
            <a:ext cx="199485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318250" y="4306391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8874125" y="1505545"/>
            <a:ext cx="2501900" cy="315962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13825" y="1645245"/>
            <a:ext cx="2222500" cy="1377950"/>
          </a:xfrm>
          <a:prstGeom prst="roundRect">
            <a:avLst>
              <a:gd name="adj" fmla="val 3917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41" name="Text 39"/>
          <p:cNvSpPr/>
          <p:nvPr/>
        </p:nvSpPr>
        <p:spPr>
          <a:xfrm>
            <a:off x="9592370" y="2227560"/>
            <a:ext cx="11161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画面キャプチャ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004300" y="313432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43" name="Text 41"/>
          <p:cNvSpPr/>
          <p:nvPr/>
        </p:nvSpPr>
        <p:spPr>
          <a:xfrm>
            <a:off x="9118600" y="314702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430147" y="3157141"/>
            <a:ext cx="77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500" dirty="0"/>
          </a:p>
        </p:txBody>
      </p:sp>
      <p:sp>
        <p:nvSpPr>
          <p:cNvPr id="45" name="Shape 43"/>
          <p:cNvSpPr/>
          <p:nvPr/>
        </p:nvSpPr>
        <p:spPr>
          <a:xfrm>
            <a:off x="9004300" y="3510161"/>
            <a:ext cx="2241550" cy="694630"/>
          </a:xfrm>
          <a:prstGeom prst="roundRect">
            <a:avLst>
              <a:gd name="adj" fmla="val 7313"/>
            </a:avLst>
          </a:prstGeom>
          <a:solidFill>
            <a:srgbClr val="E2F2F1"/>
          </a:solidFill>
          <a:ln/>
        </p:spPr>
      </p:sp>
      <p:sp>
        <p:nvSpPr>
          <p:cNvPr id="46" name="Shape 44"/>
          <p:cNvSpPr/>
          <p:nvPr/>
        </p:nvSpPr>
        <p:spPr>
          <a:xfrm>
            <a:off x="9004300" y="3510161"/>
            <a:ext cx="2241550" cy="694630"/>
          </a:xfrm>
          <a:custGeom>
            <a:avLst/>
            <a:gdLst/>
            <a:ahLst/>
            <a:cxnLst/>
            <a:rect l="l" t="t" r="r" b="b"/>
            <a:pathLst>
              <a:path w="2241550" h="694630">
                <a:moveTo>
                  <a:pt x="50800" y="694630"/>
                </a:moveTo>
                <a:lnTo>
                  <a:pt x="50800" y="694630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94630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47" name="Text 45"/>
          <p:cNvSpPr/>
          <p:nvPr/>
        </p:nvSpPr>
        <p:spPr>
          <a:xfrm>
            <a:off x="9182100" y="361176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9182100" y="3863181"/>
            <a:ext cx="199485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[数字か具体的な操作]</a:t>
            </a:r>
            <a:endParaRPr lang="en-US" sz="1400" dirty="0"/>
          </a:p>
        </p:txBody>
      </p:sp>
      <p:sp>
        <p:nvSpPr>
          <p:cNvPr id="49" name="Text 47"/>
          <p:cNvSpPr/>
          <p:nvPr/>
        </p:nvSpPr>
        <p:spPr>
          <a:xfrm>
            <a:off x="9004300" y="4306391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[業務名]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115133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[n]〜[n]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886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コピー用：5手順パターン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15975" y="1505545"/>
            <a:ext cx="1984970" cy="2781796"/>
          </a:xfrm>
          <a:prstGeom prst="roundRect">
            <a:avLst>
              <a:gd name="adj" fmla="val 4959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2975" y="1632545"/>
            <a:ext cx="1730970" cy="1123950"/>
          </a:xfrm>
          <a:prstGeom prst="roundRect">
            <a:avLst>
              <a:gd name="adj" fmla="val 4802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656060" y="2087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33450" y="2854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10" name="Text 8"/>
          <p:cNvSpPr/>
          <p:nvPr/>
        </p:nvSpPr>
        <p:spPr>
          <a:xfrm>
            <a:off x="1035050" y="2867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313458" y="2876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933450" y="3200301"/>
            <a:ext cx="1750020" cy="652066"/>
          </a:xfrm>
          <a:prstGeom prst="roundRect">
            <a:avLst>
              <a:gd name="adj" fmla="val 7791"/>
            </a:avLst>
          </a:prstGeom>
          <a:solidFill>
            <a:srgbClr val="E2F2F1"/>
          </a:solidFill>
          <a:ln/>
        </p:spPr>
      </p:sp>
      <p:sp>
        <p:nvSpPr>
          <p:cNvPr id="13" name="Shape 11"/>
          <p:cNvSpPr/>
          <p:nvPr/>
        </p:nvSpPr>
        <p:spPr>
          <a:xfrm>
            <a:off x="933450" y="3200301"/>
            <a:ext cx="1750020" cy="652066"/>
          </a:xfrm>
          <a:custGeom>
            <a:avLst/>
            <a:gdLst/>
            <a:ahLst/>
            <a:cxnLst/>
            <a:rect l="l" t="t" r="r" b="b"/>
            <a:pathLst>
              <a:path w="1750020" h="652066">
                <a:moveTo>
                  <a:pt x="50800" y="652066"/>
                </a:moveTo>
                <a:lnTo>
                  <a:pt x="50800" y="652066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52066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14" name="Text 12"/>
          <p:cNvSpPr/>
          <p:nvPr/>
        </p:nvSpPr>
        <p:spPr>
          <a:xfrm>
            <a:off x="1085850" y="3289201"/>
            <a:ext cx="1546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85850" y="3540621"/>
            <a:ext cx="154682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[具体的な操作]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33450" y="3941266"/>
            <a:ext cx="180252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959695" y="1505545"/>
            <a:ext cx="1984970" cy="2781796"/>
          </a:xfrm>
          <a:prstGeom prst="roundRect">
            <a:avLst>
              <a:gd name="adj" fmla="val 4959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086695" y="1632545"/>
            <a:ext cx="1730970" cy="1123950"/>
          </a:xfrm>
          <a:prstGeom prst="roundRect">
            <a:avLst>
              <a:gd name="adj" fmla="val 4802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3799780" y="2087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077170" y="2854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21" name="Text 19"/>
          <p:cNvSpPr/>
          <p:nvPr/>
        </p:nvSpPr>
        <p:spPr>
          <a:xfrm>
            <a:off x="3178770" y="2867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457178" y="2876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077170" y="3200301"/>
            <a:ext cx="1750020" cy="652066"/>
          </a:xfrm>
          <a:prstGeom prst="roundRect">
            <a:avLst>
              <a:gd name="adj" fmla="val 7791"/>
            </a:avLst>
          </a:prstGeom>
          <a:solidFill>
            <a:srgbClr val="E2F2F1"/>
          </a:solidFill>
          <a:ln/>
        </p:spPr>
      </p:sp>
      <p:sp>
        <p:nvSpPr>
          <p:cNvPr id="24" name="Shape 22"/>
          <p:cNvSpPr/>
          <p:nvPr/>
        </p:nvSpPr>
        <p:spPr>
          <a:xfrm>
            <a:off x="3077170" y="3200301"/>
            <a:ext cx="1750020" cy="652066"/>
          </a:xfrm>
          <a:custGeom>
            <a:avLst/>
            <a:gdLst/>
            <a:ahLst/>
            <a:cxnLst/>
            <a:rect l="l" t="t" r="r" b="b"/>
            <a:pathLst>
              <a:path w="1750020" h="652066">
                <a:moveTo>
                  <a:pt x="50800" y="652066"/>
                </a:moveTo>
                <a:lnTo>
                  <a:pt x="50800" y="652066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52066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25" name="Text 23"/>
          <p:cNvSpPr/>
          <p:nvPr/>
        </p:nvSpPr>
        <p:spPr>
          <a:xfrm>
            <a:off x="3229570" y="3289201"/>
            <a:ext cx="1546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229570" y="3540621"/>
            <a:ext cx="154682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[具体的な操作]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077170" y="3941266"/>
            <a:ext cx="180252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103416" y="1505545"/>
            <a:ext cx="1985070" cy="2781796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230416" y="1632545"/>
            <a:ext cx="1731070" cy="1123950"/>
          </a:xfrm>
          <a:prstGeom prst="roundRect">
            <a:avLst>
              <a:gd name="adj" fmla="val 4802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30" name="Text 28"/>
          <p:cNvSpPr/>
          <p:nvPr/>
        </p:nvSpPr>
        <p:spPr>
          <a:xfrm>
            <a:off x="5943501" y="2087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220891" y="2854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32" name="Text 30"/>
          <p:cNvSpPr/>
          <p:nvPr/>
        </p:nvSpPr>
        <p:spPr>
          <a:xfrm>
            <a:off x="5322491" y="2867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600898" y="2876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220891" y="3200301"/>
            <a:ext cx="1750120" cy="652066"/>
          </a:xfrm>
          <a:prstGeom prst="roundRect">
            <a:avLst>
              <a:gd name="adj" fmla="val 7791"/>
            </a:avLst>
          </a:prstGeom>
          <a:solidFill>
            <a:srgbClr val="E2F2F1"/>
          </a:solidFill>
          <a:ln/>
        </p:spPr>
      </p:sp>
      <p:sp>
        <p:nvSpPr>
          <p:cNvPr id="35" name="Shape 33"/>
          <p:cNvSpPr/>
          <p:nvPr/>
        </p:nvSpPr>
        <p:spPr>
          <a:xfrm>
            <a:off x="5220891" y="3200301"/>
            <a:ext cx="1750120" cy="652066"/>
          </a:xfrm>
          <a:custGeom>
            <a:avLst/>
            <a:gdLst/>
            <a:ahLst/>
            <a:cxnLst/>
            <a:rect l="l" t="t" r="r" b="b"/>
            <a:pathLst>
              <a:path w="1750120" h="652066">
                <a:moveTo>
                  <a:pt x="50800" y="652066"/>
                </a:moveTo>
                <a:lnTo>
                  <a:pt x="50800" y="652066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52066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36" name="Text 34"/>
          <p:cNvSpPr/>
          <p:nvPr/>
        </p:nvSpPr>
        <p:spPr>
          <a:xfrm>
            <a:off x="5373291" y="3289201"/>
            <a:ext cx="1546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373291" y="3540621"/>
            <a:ext cx="154692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[具体的な操作]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5220891" y="3941266"/>
            <a:ext cx="180262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7247235" y="1505545"/>
            <a:ext cx="1984970" cy="2781796"/>
          </a:xfrm>
          <a:prstGeom prst="roundRect">
            <a:avLst>
              <a:gd name="adj" fmla="val 4959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374235" y="1632545"/>
            <a:ext cx="1730970" cy="1123950"/>
          </a:xfrm>
          <a:prstGeom prst="roundRect">
            <a:avLst>
              <a:gd name="adj" fmla="val 4802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41" name="Text 39"/>
          <p:cNvSpPr/>
          <p:nvPr/>
        </p:nvSpPr>
        <p:spPr>
          <a:xfrm>
            <a:off x="8087320" y="2087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7364710" y="2854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43" name="Text 41"/>
          <p:cNvSpPr/>
          <p:nvPr/>
        </p:nvSpPr>
        <p:spPr>
          <a:xfrm>
            <a:off x="7466310" y="2867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7744718" y="2876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7364710" y="3200301"/>
            <a:ext cx="1750020" cy="652066"/>
          </a:xfrm>
          <a:prstGeom prst="roundRect">
            <a:avLst>
              <a:gd name="adj" fmla="val 7791"/>
            </a:avLst>
          </a:prstGeom>
          <a:solidFill>
            <a:srgbClr val="E2F2F1"/>
          </a:solidFill>
          <a:ln/>
        </p:spPr>
      </p:sp>
      <p:sp>
        <p:nvSpPr>
          <p:cNvPr id="46" name="Shape 44"/>
          <p:cNvSpPr/>
          <p:nvPr/>
        </p:nvSpPr>
        <p:spPr>
          <a:xfrm>
            <a:off x="7364710" y="3200301"/>
            <a:ext cx="1750020" cy="652066"/>
          </a:xfrm>
          <a:custGeom>
            <a:avLst/>
            <a:gdLst/>
            <a:ahLst/>
            <a:cxnLst/>
            <a:rect l="l" t="t" r="r" b="b"/>
            <a:pathLst>
              <a:path w="1750020" h="652066">
                <a:moveTo>
                  <a:pt x="50800" y="652066"/>
                </a:moveTo>
                <a:lnTo>
                  <a:pt x="50800" y="652066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52066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47" name="Text 45"/>
          <p:cNvSpPr/>
          <p:nvPr/>
        </p:nvSpPr>
        <p:spPr>
          <a:xfrm>
            <a:off x="7517110" y="3289201"/>
            <a:ext cx="1546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7517110" y="3540621"/>
            <a:ext cx="154682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[具体的な操作]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7364710" y="3941266"/>
            <a:ext cx="180252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9390955" y="1505545"/>
            <a:ext cx="1985070" cy="2781796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6350">
            <a:solidFill>
              <a:srgbClr val="D9DEE4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517955" y="1632545"/>
            <a:ext cx="1731070" cy="1123950"/>
          </a:xfrm>
          <a:prstGeom prst="roundRect">
            <a:avLst>
              <a:gd name="adj" fmla="val 4802"/>
            </a:avLst>
          </a:prstGeom>
          <a:solidFill>
            <a:srgbClr val="E9EDF2"/>
          </a:solidFill>
          <a:ln w="19050">
            <a:solidFill>
              <a:srgbClr val="9AA6B2"/>
            </a:solidFill>
            <a:prstDash val="dash"/>
          </a:ln>
        </p:spPr>
      </p:sp>
      <p:sp>
        <p:nvSpPr>
          <p:cNvPr id="52" name="Text 50"/>
          <p:cNvSpPr/>
          <p:nvPr/>
        </p:nvSpPr>
        <p:spPr>
          <a:xfrm>
            <a:off x="10231041" y="2087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画面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9508430" y="2854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0F7C80"/>
          </a:solidFill>
          <a:ln/>
        </p:spPr>
      </p:sp>
      <p:sp>
        <p:nvSpPr>
          <p:cNvPr id="54" name="Text 52"/>
          <p:cNvSpPr/>
          <p:nvPr/>
        </p:nvSpPr>
        <p:spPr>
          <a:xfrm>
            <a:off x="9610030" y="2867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7F9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5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9888438" y="2876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[手順名]</a:t>
            </a:r>
            <a:endParaRPr lang="en-US" sz="1400" dirty="0"/>
          </a:p>
        </p:txBody>
      </p:sp>
      <p:sp>
        <p:nvSpPr>
          <p:cNvPr id="56" name="Shape 54"/>
          <p:cNvSpPr/>
          <p:nvPr/>
        </p:nvSpPr>
        <p:spPr>
          <a:xfrm>
            <a:off x="9508430" y="3200301"/>
            <a:ext cx="1750120" cy="652066"/>
          </a:xfrm>
          <a:prstGeom prst="roundRect">
            <a:avLst>
              <a:gd name="adj" fmla="val 7791"/>
            </a:avLst>
          </a:prstGeom>
          <a:solidFill>
            <a:srgbClr val="E2F2F1"/>
          </a:solidFill>
          <a:ln/>
        </p:spPr>
      </p:sp>
      <p:sp>
        <p:nvSpPr>
          <p:cNvPr id="57" name="Shape 55"/>
          <p:cNvSpPr/>
          <p:nvPr/>
        </p:nvSpPr>
        <p:spPr>
          <a:xfrm>
            <a:off x="9508430" y="3200301"/>
            <a:ext cx="1750120" cy="652066"/>
          </a:xfrm>
          <a:custGeom>
            <a:avLst/>
            <a:gdLst/>
            <a:ahLst/>
            <a:cxnLst/>
            <a:rect l="l" t="t" r="r" b="b"/>
            <a:pathLst>
              <a:path w="1750120" h="652066">
                <a:moveTo>
                  <a:pt x="50800" y="652066"/>
                </a:moveTo>
                <a:lnTo>
                  <a:pt x="50800" y="652066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52066"/>
                </a:lnTo>
                <a:close/>
              </a:path>
            </a:pathLst>
          </a:custGeom>
          <a:solidFill>
            <a:srgbClr val="0F7C80"/>
          </a:solidFill>
          <a:ln/>
        </p:spPr>
      </p:sp>
      <p:sp>
        <p:nvSpPr>
          <p:cNvPr id="58" name="Text 56"/>
          <p:cNvSpPr/>
          <p:nvPr/>
        </p:nvSpPr>
        <p:spPr>
          <a:xfrm>
            <a:off x="9660830" y="3289201"/>
            <a:ext cx="1546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B5E6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ポイント</a:t>
            </a:r>
            <a:endParaRPr lang="en-US" sz="1200" dirty="0"/>
          </a:p>
        </p:txBody>
      </p:sp>
      <p:sp>
        <p:nvSpPr>
          <p:cNvPr id="59" name="Text 57"/>
          <p:cNvSpPr/>
          <p:nvPr/>
        </p:nvSpPr>
        <p:spPr>
          <a:xfrm>
            <a:off x="9660830" y="3540621"/>
            <a:ext cx="154692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E2A3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[具体的な操作]</a:t>
            </a:r>
            <a:endParaRPr lang="en-US" sz="1300" dirty="0"/>
          </a:p>
        </p:txBody>
      </p:sp>
      <p:sp>
        <p:nvSpPr>
          <p:cNvPr id="60" name="Text 58"/>
          <p:cNvSpPr/>
          <p:nvPr/>
        </p:nvSpPr>
        <p:spPr>
          <a:xfrm>
            <a:off x="9508430" y="3941266"/>
            <a:ext cx="180262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A6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88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[業務名]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業務マニュアル スライド雛形（オフィス版）</dc:title>
  <dc:subject>PptxGenJS Presentation</dc:subject>
  <dc:creator>PptxGenJS</dc:creator>
  <cp:lastModifiedBy>PptxGenJS</cp:lastModifiedBy>
  <cp:revision>1</cp:revision>
  <dcterms:created xsi:type="dcterms:W3CDTF">2026-09-28T12:52:41Z</dcterms:created>
  <dcterms:modified xsi:type="dcterms:W3CDTF">2026-09-28T12:52:41Z</dcterms:modified>
</cp:coreProperties>
</file>