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表紙。作業名・部門/工程・Ver・承認者はNotionのマニュアルマスターDBと一致させる。Verは改訂を確定したときだけ上げる。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手順スライドが複数枚になる場合は「02 作業手順」のページ番号を範囲（p.4〜5など）にし、以降の番号をずらす。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作業前にこの1枚だけは必ず読む、という位置づけ。安全上の注意は4項目以内。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1枚に3〜5工程。3工程なら列を3つ、5工程なら5つにする（カードを複製・削除）。工程が6つ以上ならこのスライドを複製して続きを書く。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OKとNGは同じ角度・同じ距離で撮って並べると見分けやすい。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このスライドは作成者向けの説明。現場配布・Notion埋め込みの前に削除する。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1工程を大きく見せたいとき（複雑な作業・写真で見せたい作業）に使う。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5工程は文字が小さくなるので、急所・理由は短く書く。長くなるなら3工程＋2工程の2枚に分ける。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879699"/>
            <a:ext cx="617423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E892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作業マニュアル（記入例）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2382540"/>
            <a:ext cx="6174232" cy="1310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60"/>
              </a:lnSpc>
              <a:buNone/>
            </a:pPr>
            <a:r>
              <a:rPr lang="en-US" sz="4400" b="1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揚げ工程</a:t>
            </a:r>
            <a:endParaRPr lang="en-US" sz="4400" dirty="0"/>
          </a:p>
          <a:p>
            <a:pPr algn="l" indent="0" marL="0">
              <a:lnSpc>
                <a:spcPts val="5060"/>
              </a:lnSpc>
              <a:buNone/>
            </a:pPr>
            <a:r>
              <a:rPr lang="en-US" sz="4400" b="1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フライヤー温度確認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800" y="3921621"/>
            <a:ext cx="1320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FA0A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部門 / 工程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184400" y="3921621"/>
            <a:ext cx="476148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調理課 / 加熱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800" y="4307681"/>
            <a:ext cx="1320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FA0A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バージョン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184400" y="4307681"/>
            <a:ext cx="476148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Ver.1（改訂日 [YYYY/MM/DD]）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2800" y="4693741"/>
            <a:ext cx="1320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8FA0A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承認者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184400" y="4693741"/>
            <a:ext cx="476148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[氏名]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324725" y="1406525"/>
            <a:ext cx="4044950" cy="4044950"/>
          </a:xfrm>
          <a:prstGeom prst="roundRect">
            <a:avLst>
              <a:gd name="adj" fmla="val 3532"/>
            </a:avLst>
          </a:prstGeom>
          <a:solidFill>
            <a:srgbClr val="26384A"/>
          </a:solidFill>
          <a:ln w="19050">
            <a:solidFill>
              <a:srgbClr val="6F8294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8839200" y="3120430"/>
            <a:ext cx="1066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C9D3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21700" y="3506490"/>
            <a:ext cx="17018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8FA0A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作業場所・設備の全体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340106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C0621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CONTENTS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163241"/>
            <a:ext cx="340106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60"/>
              </a:lnSpc>
              <a:buNone/>
            </a:pPr>
            <a:r>
              <a:rPr lang="en-US" sz="4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目次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4724400" y="819150"/>
            <a:ext cx="6654800" cy="0"/>
          </a:xfrm>
          <a:prstGeom prst="line">
            <a:avLst/>
          </a:prstGeom>
          <a:noFill/>
          <a:ln w="12700">
            <a:solidFill>
              <a:srgbClr val="1B2A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724400" y="1028700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486400" y="1028700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このマニュアルについて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566400" y="1099840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24400" y="1626195"/>
            <a:ext cx="6654800" cy="0"/>
          </a:xfrm>
          <a:prstGeom prst="line">
            <a:avLst/>
          </a:prstGeom>
          <a:noFill/>
          <a:ln w="6350">
            <a:solidFill>
              <a:srgbClr val="C9C5B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24400" y="1832570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86400" y="1832570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566400" y="1903710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p.4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24400" y="2430066"/>
            <a:ext cx="6654800" cy="0"/>
          </a:xfrm>
          <a:prstGeom prst="line">
            <a:avLst/>
          </a:prstGeom>
          <a:noFill/>
          <a:ln w="6350">
            <a:solidFill>
              <a:srgbClr val="C9C5B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24400" y="2636441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486400" y="2636441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良い・悪いの見分け方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566400" y="2707580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p.5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24400" y="3233936"/>
            <a:ext cx="6654800" cy="0"/>
          </a:xfrm>
          <a:prstGeom prst="line">
            <a:avLst/>
          </a:prstGeom>
          <a:noFill/>
          <a:ln w="6350">
            <a:solidFill>
              <a:srgbClr val="C9C5B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24400" y="4037806"/>
            <a:ext cx="6654800" cy="0"/>
          </a:xfrm>
          <a:prstGeom prst="line">
            <a:avLst/>
          </a:prstGeom>
          <a:noFill/>
          <a:ln w="6350">
            <a:solidFill>
              <a:srgbClr val="C9C5B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24400" y="3440311"/>
            <a:ext cx="660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486400" y="3440311"/>
            <a:ext cx="512775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おかしいと思ったら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566400" y="351145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p.6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揚げ工程｜フライヤー温度確認 ・ Ver.1 ・ p.2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このマニュアルについて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37295"/>
            <a:ext cx="5175250" cy="1365250"/>
          </a:xfrm>
          <a:prstGeom prst="roundRect">
            <a:avLst>
              <a:gd name="adj" fmla="val 7209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pic>
        <p:nvPicPr>
          <p:cNvPr id="4" name="Image 0" descr="Lightbulb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1743670"/>
            <a:ext cx="279400" cy="279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03350" y="1746250"/>
            <a:ext cx="211912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目的（なぜ必要か）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22350" y="2124670"/>
            <a:ext cx="4905375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加熱不足による食中毒を防ぎ、誰が作業しても同じ品質で揚げるため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200775" y="1537295"/>
            <a:ext cx="5175250" cy="1365250"/>
          </a:xfrm>
          <a:prstGeom prst="roundRect">
            <a:avLst>
              <a:gd name="adj" fmla="val 7209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pic>
        <p:nvPicPr>
          <p:cNvPr id="8" name="Image 1" descr="Users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07150" y="1743670"/>
            <a:ext cx="279400" cy="2794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88150" y="1746250"/>
            <a:ext cx="11938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作業対象者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407150" y="2124670"/>
            <a:ext cx="4905375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調理課 揚げ工程の担当者（新人・応援者を含む）</a:t>
            </a:r>
            <a:endParaRPr lang="en-US" sz="1500" dirty="0"/>
          </a:p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衛生教育を受けた人が対象です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815975" y="3112095"/>
            <a:ext cx="5175250" cy="2209800"/>
          </a:xfrm>
          <a:prstGeom prst="roundRect">
            <a:avLst>
              <a:gd name="adj" fmla="val 445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pic>
        <p:nvPicPr>
          <p:cNvPr id="12" name="Image 2" descr="Tool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022350" y="3318470"/>
            <a:ext cx="279400" cy="2794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03350" y="3321050"/>
            <a:ext cx="11938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5FA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必要な道具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1022350" y="3699470"/>
            <a:ext cx="4905375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中心温度計（点検済みのラベルを確認）</a:t>
            </a:r>
            <a:endParaRPr lang="en-US" sz="1500" dirty="0"/>
          </a:p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耐熱手袋 1双 ／ 温度記録表（当日分）</a:t>
            </a:r>
            <a:endParaRPr lang="en-US" sz="1500" dirty="0"/>
          </a:p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[品目・数量]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97600" y="3108920"/>
            <a:ext cx="5181600" cy="2216150"/>
          </a:xfrm>
          <a:prstGeom prst="roundRect">
            <a:avLst>
              <a:gd name="adj" fmla="val 4585"/>
            </a:avLst>
          </a:prstGeom>
          <a:solidFill>
            <a:srgbClr val="B8322A"/>
          </a:solidFill>
          <a:ln/>
        </p:spPr>
      </p:sp>
      <p:pic>
        <p:nvPicPr>
          <p:cNvPr id="16" name="Image 3" descr="Warni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00800" y="3312120"/>
            <a:ext cx="279400" cy="2794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781800" y="3314700"/>
            <a:ext cx="282549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BF3F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安全上の注意（絶対厳守）</a:t>
            </a:r>
            <a:endParaRPr lang="en-US" sz="1800" dirty="0"/>
          </a:p>
        </p:txBody>
      </p:sp>
      <p:sp>
        <p:nvSpPr>
          <p:cNvPr id="18" name="Text 12"/>
          <p:cNvSpPr/>
          <p:nvPr/>
        </p:nvSpPr>
        <p:spPr>
          <a:xfrm>
            <a:off x="6400800" y="3693120"/>
            <a:ext cx="4918456" cy="1454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FBF3F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加熱：中心温度 75℃で1分以上（CCP）</a:t>
            </a:r>
            <a:endParaRPr lang="en-US" sz="1500" dirty="0"/>
          </a:p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FBF3F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アレルギー物質：[対象] を使用。品目を切り替えるときは洗浄を確認してから始める</a:t>
            </a:r>
            <a:endParaRPr lang="en-US" sz="1500" dirty="0"/>
          </a:p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FBF3F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禁止：素手で製品にさわる／手順をとばす</a:t>
            </a:r>
            <a:endParaRPr lang="en-US" sz="1500" dirty="0"/>
          </a:p>
          <a:p>
            <a:pPr algn="l" marL="228600" indent="-20193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FBF3F1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油はねに注意し、投入は静かに行う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揚げ工程｜フライヤー温度確認 ・ Ver.1 ・ p.3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89108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1〜4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15975" y="1486495"/>
            <a:ext cx="2501900" cy="375523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5675" y="162619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1685925" y="227201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46150" y="3242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8" name="Text 6"/>
          <p:cNvSpPr/>
          <p:nvPr/>
        </p:nvSpPr>
        <p:spPr>
          <a:xfrm>
            <a:off x="1060450" y="3254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997" y="3257451"/>
            <a:ext cx="14732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油温を確認する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46150" y="3618111"/>
            <a:ext cx="2241550" cy="934641"/>
          </a:xfrm>
          <a:prstGeom prst="roundRect">
            <a:avLst>
              <a:gd name="adj" fmla="val 5435"/>
            </a:avLst>
          </a:prstGeom>
          <a:solidFill>
            <a:srgbClr val="FBE6D2"/>
          </a:solidFill>
          <a:ln/>
        </p:spPr>
      </p:sp>
      <p:sp>
        <p:nvSpPr>
          <p:cNvPr id="11" name="Shape 9"/>
          <p:cNvSpPr/>
          <p:nvPr/>
        </p:nvSpPr>
        <p:spPr>
          <a:xfrm>
            <a:off x="946150" y="3618111"/>
            <a:ext cx="2241550" cy="934641"/>
          </a:xfrm>
          <a:custGeom>
            <a:avLst/>
            <a:gdLst/>
            <a:ahLst/>
            <a:cxnLst/>
            <a:rect l="l" t="t" r="r" b="b"/>
            <a:pathLst>
              <a:path w="2241550" h="934641">
                <a:moveTo>
                  <a:pt x="50800" y="934641"/>
                </a:moveTo>
                <a:lnTo>
                  <a:pt x="50800" y="9346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93464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2" name="Text 10"/>
          <p:cNvSpPr/>
          <p:nvPr/>
        </p:nvSpPr>
        <p:spPr>
          <a:xfrm>
            <a:off x="1123950" y="3719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23950" y="3971131"/>
            <a:ext cx="199485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表示ではなく温度計で測る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6150" y="4654352"/>
            <a:ext cx="230879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理由：表示と実際の温度がずれることがある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502025" y="1486495"/>
            <a:ext cx="2501900" cy="375523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41725" y="162619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4371975" y="227201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32200" y="3242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19" name="Text 17"/>
          <p:cNvSpPr/>
          <p:nvPr/>
        </p:nvSpPr>
        <p:spPr>
          <a:xfrm>
            <a:off x="3746500" y="3254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058047" y="3257451"/>
            <a:ext cx="14732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製品を投入する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632200" y="361811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FBE6D2"/>
          </a:solidFill>
          <a:ln/>
        </p:spPr>
      </p:sp>
      <p:sp>
        <p:nvSpPr>
          <p:cNvPr id="22" name="Shape 20"/>
          <p:cNvSpPr/>
          <p:nvPr/>
        </p:nvSpPr>
        <p:spPr>
          <a:xfrm>
            <a:off x="3632200" y="361811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23" name="Text 21"/>
          <p:cNvSpPr/>
          <p:nvPr/>
        </p:nvSpPr>
        <p:spPr>
          <a:xfrm>
            <a:off x="3810000" y="3719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810000" y="397113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1バッチ [__] 個まで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632200" y="4414341"/>
            <a:ext cx="230879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理由：入れすぎると油温が下がる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88075" y="1486495"/>
            <a:ext cx="2501900" cy="375523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27775" y="162619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28" name="Text 26"/>
          <p:cNvSpPr/>
          <p:nvPr/>
        </p:nvSpPr>
        <p:spPr>
          <a:xfrm>
            <a:off x="7058025" y="227201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18250" y="3242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30" name="Text 28"/>
          <p:cNvSpPr/>
          <p:nvPr/>
        </p:nvSpPr>
        <p:spPr>
          <a:xfrm>
            <a:off x="6432550" y="3254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744097" y="3257451"/>
            <a:ext cx="16764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時間どおり揚げる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18250" y="3618111"/>
            <a:ext cx="2241550" cy="934641"/>
          </a:xfrm>
          <a:prstGeom prst="roundRect">
            <a:avLst>
              <a:gd name="adj" fmla="val 5435"/>
            </a:avLst>
          </a:prstGeom>
          <a:solidFill>
            <a:srgbClr val="FBE6D2"/>
          </a:solidFill>
          <a:ln/>
        </p:spPr>
      </p:sp>
      <p:sp>
        <p:nvSpPr>
          <p:cNvPr id="33" name="Shape 31"/>
          <p:cNvSpPr/>
          <p:nvPr/>
        </p:nvSpPr>
        <p:spPr>
          <a:xfrm>
            <a:off x="6318250" y="3618111"/>
            <a:ext cx="2241550" cy="934641"/>
          </a:xfrm>
          <a:custGeom>
            <a:avLst/>
            <a:gdLst/>
            <a:ahLst/>
            <a:cxnLst/>
            <a:rect l="l" t="t" r="r" b="b"/>
            <a:pathLst>
              <a:path w="2241550" h="934641">
                <a:moveTo>
                  <a:pt x="50800" y="934641"/>
                </a:moveTo>
                <a:lnTo>
                  <a:pt x="50800" y="9346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93464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34" name="Text 32"/>
          <p:cNvSpPr/>
          <p:nvPr/>
        </p:nvSpPr>
        <p:spPr>
          <a:xfrm>
            <a:off x="6496050" y="3719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496050" y="3971131"/>
            <a:ext cx="199485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タイマーで [__] 分 [__] 秒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318250" y="4654352"/>
            <a:ext cx="2308796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理由：感覚に頼ると仕上がりがばらつく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8874125" y="1486495"/>
            <a:ext cx="2501900" cy="375523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013825" y="162619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39" name="Text 37"/>
          <p:cNvSpPr/>
          <p:nvPr/>
        </p:nvSpPr>
        <p:spPr>
          <a:xfrm>
            <a:off x="9744075" y="227201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004300" y="324227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41" name="Text 39"/>
          <p:cNvSpPr/>
          <p:nvPr/>
        </p:nvSpPr>
        <p:spPr>
          <a:xfrm>
            <a:off x="9118600" y="325497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9430147" y="3257451"/>
            <a:ext cx="147320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中心温度を測る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004300" y="3618111"/>
            <a:ext cx="2241550" cy="934641"/>
          </a:xfrm>
          <a:prstGeom prst="roundRect">
            <a:avLst>
              <a:gd name="adj" fmla="val 5435"/>
            </a:avLst>
          </a:prstGeom>
          <a:solidFill>
            <a:srgbClr val="FBE6D2"/>
          </a:solidFill>
          <a:ln/>
        </p:spPr>
      </p:sp>
      <p:sp>
        <p:nvSpPr>
          <p:cNvPr id="44" name="Shape 42"/>
          <p:cNvSpPr/>
          <p:nvPr/>
        </p:nvSpPr>
        <p:spPr>
          <a:xfrm>
            <a:off x="9004300" y="3618111"/>
            <a:ext cx="2241550" cy="934641"/>
          </a:xfrm>
          <a:custGeom>
            <a:avLst/>
            <a:gdLst/>
            <a:ahLst/>
            <a:cxnLst/>
            <a:rect l="l" t="t" r="r" b="b"/>
            <a:pathLst>
              <a:path w="2241550" h="934641">
                <a:moveTo>
                  <a:pt x="50800" y="934641"/>
                </a:moveTo>
                <a:lnTo>
                  <a:pt x="50800" y="9346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93464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45" name="Text 43"/>
          <p:cNvSpPr/>
          <p:nvPr/>
        </p:nvSpPr>
        <p:spPr>
          <a:xfrm>
            <a:off x="9182100" y="371971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9182100" y="3971131"/>
            <a:ext cx="199485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一番厚い個体の中心に刺す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9004300" y="4654352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理由：加熱不足の見逃しを防ぐ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揚げ工程｜フライヤー温度確認 ・ Ver.1 ・ p.4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良い・悪いの見分け方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5500" y="1546820"/>
            <a:ext cx="5105400" cy="3667720"/>
          </a:xfrm>
          <a:prstGeom prst="roundRect">
            <a:avLst>
              <a:gd name="adj" fmla="val 3116"/>
            </a:avLst>
          </a:prstGeom>
          <a:solidFill>
            <a:srgbClr val="FFFFFF"/>
          </a:solidFill>
          <a:ln w="25400">
            <a:solidFill>
              <a:srgbClr val="2E7D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38200" y="1559520"/>
            <a:ext cx="5080000" cy="558800"/>
          </a:xfrm>
          <a:custGeom>
            <a:avLst/>
            <a:gdLst/>
            <a:ahLst/>
            <a:cxnLst/>
            <a:rect l="l" t="t" r="r" b="b"/>
            <a:pathLst>
              <a:path w="5080000" h="558800">
                <a:moveTo>
                  <a:pt x="0" y="101600"/>
                </a:moveTo>
                <a:arcTo hR="101600" wR="101600" stAng="10800000" swAng="5400000"/>
                <a:lnTo>
                  <a:pt x="4978400" y="0"/>
                </a:lnTo>
                <a:arcTo hR="101600" wR="101600" stAng="16200000" swAng="5400000"/>
                <a:lnTo>
                  <a:pt x="5080000" y="558800"/>
                </a:lnTo>
                <a:lnTo>
                  <a:pt x="0" y="558800"/>
                </a:lnTo>
                <a:close/>
              </a:path>
            </a:pathLst>
          </a:custGeom>
          <a:solidFill>
            <a:srgbClr val="2E7D4F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661120"/>
            <a:ext cx="481380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OK（良い）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050925" y="2305645"/>
            <a:ext cx="4654550" cy="2012950"/>
          </a:xfrm>
          <a:prstGeom prst="roundRect">
            <a:avLst>
              <a:gd name="adj" fmla="val 3312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2717800" y="3196530"/>
            <a:ext cx="13716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良品の写真を配置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41400" y="4455120"/>
            <a:ext cx="4813808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・きつね色で、衣がはがれていない</a:t>
            </a:r>
            <a:endParaRPr lang="en-US" sz="1600" dirty="0"/>
          </a:p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・中心温度 75℃以上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61100" y="1546820"/>
            <a:ext cx="5105400" cy="3667720"/>
          </a:xfrm>
          <a:prstGeom prst="roundRect">
            <a:avLst>
              <a:gd name="adj" fmla="val 3116"/>
            </a:avLst>
          </a:prstGeom>
          <a:solidFill>
            <a:srgbClr val="FFFFFF"/>
          </a:solidFill>
          <a:ln w="25400">
            <a:solidFill>
              <a:srgbClr val="B832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73800" y="1559520"/>
            <a:ext cx="5080000" cy="558800"/>
          </a:xfrm>
          <a:custGeom>
            <a:avLst/>
            <a:gdLst/>
            <a:ahLst/>
            <a:cxnLst/>
            <a:rect l="l" t="t" r="r" b="b"/>
            <a:pathLst>
              <a:path w="5080000" h="558800">
                <a:moveTo>
                  <a:pt x="0" y="101600"/>
                </a:moveTo>
                <a:arcTo hR="101600" wR="101600" stAng="10800000" swAng="5400000"/>
                <a:lnTo>
                  <a:pt x="4978400" y="0"/>
                </a:lnTo>
                <a:arcTo hR="101600" wR="101600" stAng="16200000" swAng="5400000"/>
                <a:lnTo>
                  <a:pt x="5080000" y="558800"/>
                </a:lnTo>
                <a:lnTo>
                  <a:pt x="0" y="558800"/>
                </a:lnTo>
                <a:close/>
              </a:path>
            </a:pathLst>
          </a:custGeom>
          <a:solidFill>
            <a:srgbClr val="B8322A"/>
          </a:solidFill>
          <a:ln/>
        </p:spPr>
      </p:sp>
      <p:sp>
        <p:nvSpPr>
          <p:cNvPr id="11" name="Text 9"/>
          <p:cNvSpPr/>
          <p:nvPr/>
        </p:nvSpPr>
        <p:spPr>
          <a:xfrm>
            <a:off x="6477000" y="1661120"/>
            <a:ext cx="481380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NG（悪い）→ 次のページへ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486525" y="2305645"/>
            <a:ext cx="4654550" cy="2012950"/>
          </a:xfrm>
          <a:prstGeom prst="roundRect">
            <a:avLst>
              <a:gd name="adj" fmla="val 3312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8070850" y="3196530"/>
            <a:ext cx="15367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不良品の写真を配置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77000" y="4455120"/>
            <a:ext cx="4813808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・衣がはがれている、白っぽい</a:t>
            </a:r>
            <a:endParaRPr lang="en-US" sz="1600" dirty="0"/>
          </a:p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・中心温度 75℃未満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揚げ工程｜フライヤー温度確認 ・ Ver.1 ・ p.5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E892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おかしいと思ったら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137841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止める・呼ぶ・待つ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2019201"/>
            <a:ext cx="3352800" cy="2146201"/>
          </a:xfrm>
          <a:prstGeom prst="roundRect">
            <a:avLst>
              <a:gd name="adj" fmla="val 4734"/>
            </a:avLst>
          </a:prstGeom>
          <a:solidFill>
            <a:srgbClr val="26384A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19201"/>
            <a:ext cx="3352800" cy="2146201"/>
          </a:xfrm>
          <a:custGeom>
            <a:avLst/>
            <a:gdLst/>
            <a:ahLst/>
            <a:cxnLst/>
            <a:rect l="l" t="t" r="r" b="b"/>
            <a:pathLst>
              <a:path w="3352800" h="214620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251200" y="0"/>
                </a:lnTo>
                <a:arcTo hR="101600" wR="101600" stAng="16200000" swAng="5400000"/>
                <a:lnTo>
                  <a:pt x="3352800" y="101600"/>
                </a:lnTo>
                <a:arcTo hR="38100" wR="101600" stAng="0" swAng="-5400000"/>
                <a:lnTo>
                  <a:pt x="101600" y="63500"/>
                </a:lnTo>
                <a:arcTo hR="38100" wR="101600" stAng="16200000" swAng="-5400000"/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6" name="Text 4"/>
          <p:cNvSpPr/>
          <p:nvPr/>
        </p:nvSpPr>
        <p:spPr>
          <a:xfrm>
            <a:off x="1066800" y="2336701"/>
            <a:ext cx="293014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892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2748161"/>
            <a:ext cx="293014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止める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66800" y="3301802"/>
            <a:ext cx="293014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C9D3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ラインを止めて、その製品を別の場所によけておく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419600" y="2019201"/>
            <a:ext cx="3352800" cy="2146201"/>
          </a:xfrm>
          <a:prstGeom prst="roundRect">
            <a:avLst>
              <a:gd name="adj" fmla="val 4734"/>
            </a:avLst>
          </a:prstGeom>
          <a:solidFill>
            <a:srgbClr val="26384A"/>
          </a:solidFill>
          <a:ln/>
        </p:spPr>
      </p:sp>
      <p:sp>
        <p:nvSpPr>
          <p:cNvPr id="10" name="Shape 8"/>
          <p:cNvSpPr/>
          <p:nvPr/>
        </p:nvSpPr>
        <p:spPr>
          <a:xfrm>
            <a:off x="4419600" y="2019201"/>
            <a:ext cx="3352800" cy="2146201"/>
          </a:xfrm>
          <a:custGeom>
            <a:avLst/>
            <a:gdLst/>
            <a:ahLst/>
            <a:cxnLst/>
            <a:rect l="l" t="t" r="r" b="b"/>
            <a:pathLst>
              <a:path w="3352800" h="214620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251200" y="0"/>
                </a:lnTo>
                <a:arcTo hR="101600" wR="101600" stAng="16200000" swAng="5400000"/>
                <a:lnTo>
                  <a:pt x="3352800" y="101600"/>
                </a:lnTo>
                <a:arcTo hR="38100" wR="101600" stAng="0" swAng="-5400000"/>
                <a:lnTo>
                  <a:pt x="101600" y="63500"/>
                </a:lnTo>
                <a:arcTo hR="38100" wR="101600" stAng="16200000" swAng="-5400000"/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1" name="Text 9"/>
          <p:cNvSpPr/>
          <p:nvPr/>
        </p:nvSpPr>
        <p:spPr>
          <a:xfrm>
            <a:off x="4673600" y="2336701"/>
            <a:ext cx="293014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892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73600" y="2748161"/>
            <a:ext cx="293014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呼ぶ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673600" y="3301802"/>
            <a:ext cx="293014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C9D3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班長（内線 [__]）</a:t>
            </a:r>
            <a:endParaRPr lang="en-US" sz="1600" dirty="0"/>
          </a:p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C9D3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→ 品質管理（内線 [__]）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26400" y="2019201"/>
            <a:ext cx="3352800" cy="2146201"/>
          </a:xfrm>
          <a:prstGeom prst="roundRect">
            <a:avLst>
              <a:gd name="adj" fmla="val 4734"/>
            </a:avLst>
          </a:prstGeom>
          <a:solidFill>
            <a:srgbClr val="26384A"/>
          </a:solidFill>
          <a:ln/>
        </p:spPr>
      </p:sp>
      <p:sp>
        <p:nvSpPr>
          <p:cNvPr id="15" name="Shape 13"/>
          <p:cNvSpPr/>
          <p:nvPr/>
        </p:nvSpPr>
        <p:spPr>
          <a:xfrm>
            <a:off x="8026400" y="2019201"/>
            <a:ext cx="3352800" cy="2146201"/>
          </a:xfrm>
          <a:custGeom>
            <a:avLst/>
            <a:gdLst/>
            <a:ahLst/>
            <a:cxnLst/>
            <a:rect l="l" t="t" r="r" b="b"/>
            <a:pathLst>
              <a:path w="3352800" h="214620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251200" y="0"/>
                </a:lnTo>
                <a:arcTo hR="101600" wR="101600" stAng="16200000" swAng="5400000"/>
                <a:lnTo>
                  <a:pt x="3352800" y="101600"/>
                </a:lnTo>
                <a:arcTo hR="38100" wR="101600" stAng="0" swAng="-5400000"/>
                <a:lnTo>
                  <a:pt x="101600" y="63500"/>
                </a:lnTo>
                <a:arcTo hR="38100" wR="101600" stAng="16200000" swAng="-5400000"/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6" name="Text 14"/>
          <p:cNvSpPr/>
          <p:nvPr/>
        </p:nvSpPr>
        <p:spPr>
          <a:xfrm>
            <a:off x="8280400" y="2336701"/>
            <a:ext cx="293014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892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80400" y="2748161"/>
            <a:ext cx="293014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F7F6F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待つ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280400" y="3301802"/>
            <a:ext cx="293014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C9D3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指示があるまで再開しない。記録表に時刻と内容を書く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FA0A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揚げ工程｜フライヤー温度確認 ・ Ver.1 ・ p.6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CEA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09296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作成ルール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048000" y="984250"/>
            <a:ext cx="3632200" cy="325041"/>
          </a:xfrm>
          <a:prstGeom prst="roundRect">
            <a:avLst>
              <a:gd name="adj" fmla="val 50000"/>
            </a:avLst>
          </a:prstGeom>
          <a:solidFill>
            <a:srgbClr val="B8322A"/>
          </a:solidFill>
          <a:ln/>
        </p:spPr>
      </p:sp>
      <p:sp>
        <p:nvSpPr>
          <p:cNvPr id="4" name="Text 2"/>
          <p:cNvSpPr/>
          <p:nvPr/>
        </p:nvSpPr>
        <p:spPr>
          <a:xfrm>
            <a:off x="3175000" y="1022350"/>
            <a:ext cx="347954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作成者向け：配布時はこのスライドを削除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1563291"/>
            <a:ext cx="10566400" cy="3435350"/>
          </a:xfrm>
          <a:prstGeom prst="rect">
            <a:avLst/>
          </a:prstGeom>
          <a:solidFill>
            <a:srgbClr val="FBFBF8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5991"/>
          <a:ext cx="10553700" cy="3422650"/>
        </p:xfrm>
        <a:graphic>
          <a:graphicData uri="http://schemas.openxmlformats.org/drawingml/2006/table">
            <a:tbl>
              <a:tblPr/>
              <a:tblGrid>
                <a:gridCol w="4749165"/>
                <a:gridCol w="5804535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6F2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ルール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7F6F2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理由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A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手順は後ろの「コピー用パターン」（1〜5工程）から選んで複製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レイアウトが揃い、作る時間も短くなる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25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専門用語は使わない（「急所」の説明はNotionの現場用ページ）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新人・応援者・外国人スタッフにも伝わる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写真は作業者目線・横向き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タブレットで大きく見える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急所は1工程に1〜2個、数字か具体的な動きで書く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人によって解釈が変わらない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文字は大きく（本文24pt以上）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スマホ・離れた位置でも読める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直したらNotionで「改訂を確定」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3A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スライドとNotionのVerを揃える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74463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682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コピー用：1工程パターン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22325" y="1511895"/>
            <a:ext cx="5695950" cy="4171950"/>
          </a:xfrm>
          <a:prstGeom prst="roundRect">
            <a:avLst>
              <a:gd name="adj" fmla="val 2816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3162300" y="3455591"/>
            <a:ext cx="10668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83400" y="1515070"/>
            <a:ext cx="469503" cy="37078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9" name="Text 7"/>
          <p:cNvSpPr/>
          <p:nvPr/>
        </p:nvSpPr>
        <p:spPr>
          <a:xfrm>
            <a:off x="7048500" y="1540470"/>
            <a:ext cx="190103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479903" y="1502370"/>
            <a:ext cx="1305620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883400" y="2101751"/>
            <a:ext cx="4495800" cy="1031081"/>
          </a:xfrm>
          <a:prstGeom prst="roundRect">
            <a:avLst>
              <a:gd name="adj" fmla="val 7390"/>
            </a:avLst>
          </a:prstGeom>
          <a:solidFill>
            <a:srgbClr val="FBE6D2"/>
          </a:solidFill>
          <a:ln/>
        </p:spPr>
      </p:sp>
      <p:sp>
        <p:nvSpPr>
          <p:cNvPr id="12" name="Shape 10"/>
          <p:cNvSpPr/>
          <p:nvPr/>
        </p:nvSpPr>
        <p:spPr>
          <a:xfrm>
            <a:off x="6883400" y="2101751"/>
            <a:ext cx="4495800" cy="1031081"/>
          </a:xfrm>
          <a:custGeom>
            <a:avLst/>
            <a:gdLst/>
            <a:ahLst/>
            <a:cxnLst/>
            <a:rect l="l" t="t" r="r" b="b"/>
            <a:pathLst>
              <a:path w="4495800" h="1031081">
                <a:moveTo>
                  <a:pt x="76200" y="1031081"/>
                </a:moveTo>
                <a:lnTo>
                  <a:pt x="76200" y="1031081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lnTo>
                  <a:pt x="76200" y="103108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3" name="Text 11"/>
          <p:cNvSpPr/>
          <p:nvPr/>
        </p:nvSpPr>
        <p:spPr>
          <a:xfrm>
            <a:off x="7162800" y="2279551"/>
            <a:ext cx="413359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162800" y="2591891"/>
            <a:ext cx="4133596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883400" y="3336032"/>
            <a:ext cx="463067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[作業名]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682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コピー用：2工程パターン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5149850" cy="4140101"/>
          </a:xfrm>
          <a:prstGeom prst="roundRect">
            <a:avLst>
              <a:gd name="adj" fmla="val 2377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81075" y="1670645"/>
            <a:ext cx="4819650" cy="2139950"/>
          </a:xfrm>
          <a:prstGeom prst="roundRect">
            <a:avLst>
              <a:gd name="adj" fmla="val 3116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946400" y="2616200"/>
            <a:ext cx="939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71550" y="3921720"/>
            <a:ext cx="403225" cy="30986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10" name="Text 8"/>
          <p:cNvSpPr/>
          <p:nvPr/>
        </p:nvSpPr>
        <p:spPr>
          <a:xfrm>
            <a:off x="1111250" y="3934420"/>
            <a:ext cx="174625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476375" y="3924201"/>
            <a:ext cx="101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71550" y="4333180"/>
            <a:ext cx="4838700" cy="788591"/>
          </a:xfrm>
          <a:prstGeom prst="roundRect">
            <a:avLst>
              <a:gd name="adj" fmla="val 6442"/>
            </a:avLst>
          </a:prstGeom>
          <a:solidFill>
            <a:srgbClr val="FBE6D2"/>
          </a:solidFill>
          <a:ln/>
        </p:spPr>
      </p:sp>
      <p:sp>
        <p:nvSpPr>
          <p:cNvPr id="13" name="Shape 11"/>
          <p:cNvSpPr/>
          <p:nvPr/>
        </p:nvSpPr>
        <p:spPr>
          <a:xfrm>
            <a:off x="971550" y="4333180"/>
            <a:ext cx="4838700" cy="788591"/>
          </a:xfrm>
          <a:custGeom>
            <a:avLst/>
            <a:gdLst/>
            <a:ahLst/>
            <a:cxnLst/>
            <a:rect l="l" t="t" r="r" b="b"/>
            <a:pathLst>
              <a:path w="4838700" h="788591">
                <a:moveTo>
                  <a:pt x="63500" y="788591"/>
                </a:moveTo>
                <a:lnTo>
                  <a:pt x="50800" y="78859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63500" y="0"/>
                </a:lnTo>
                <a:lnTo>
                  <a:pt x="63500" y="78859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4" name="Text 12"/>
          <p:cNvSpPr/>
          <p:nvPr/>
        </p:nvSpPr>
        <p:spPr>
          <a:xfrm>
            <a:off x="1187450" y="4447480"/>
            <a:ext cx="46045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87450" y="4698901"/>
            <a:ext cx="4604512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71550" y="5223371"/>
            <a:ext cx="498386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26175" y="1505545"/>
            <a:ext cx="5149850" cy="4140101"/>
          </a:xfrm>
          <a:prstGeom prst="roundRect">
            <a:avLst>
              <a:gd name="adj" fmla="val 2377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91275" y="1670645"/>
            <a:ext cx="4819650" cy="2139950"/>
          </a:xfrm>
          <a:prstGeom prst="roundRect">
            <a:avLst>
              <a:gd name="adj" fmla="val 3116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8356600" y="2616200"/>
            <a:ext cx="939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381750" y="3921720"/>
            <a:ext cx="403225" cy="30986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21" name="Text 19"/>
          <p:cNvSpPr/>
          <p:nvPr/>
        </p:nvSpPr>
        <p:spPr>
          <a:xfrm>
            <a:off x="6521450" y="3934420"/>
            <a:ext cx="174625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886575" y="3924201"/>
            <a:ext cx="101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381750" y="4333180"/>
            <a:ext cx="4838700" cy="788591"/>
          </a:xfrm>
          <a:prstGeom prst="roundRect">
            <a:avLst>
              <a:gd name="adj" fmla="val 6442"/>
            </a:avLst>
          </a:prstGeom>
          <a:solidFill>
            <a:srgbClr val="FBE6D2"/>
          </a:solidFill>
          <a:ln/>
        </p:spPr>
      </p:sp>
      <p:sp>
        <p:nvSpPr>
          <p:cNvPr id="24" name="Shape 22"/>
          <p:cNvSpPr/>
          <p:nvPr/>
        </p:nvSpPr>
        <p:spPr>
          <a:xfrm>
            <a:off x="6381750" y="4333180"/>
            <a:ext cx="4838700" cy="788591"/>
          </a:xfrm>
          <a:custGeom>
            <a:avLst/>
            <a:gdLst/>
            <a:ahLst/>
            <a:cxnLst/>
            <a:rect l="l" t="t" r="r" b="b"/>
            <a:pathLst>
              <a:path w="4838700" h="788591">
                <a:moveTo>
                  <a:pt x="63500" y="788591"/>
                </a:moveTo>
                <a:lnTo>
                  <a:pt x="50800" y="78859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63500" y="0"/>
                </a:lnTo>
                <a:lnTo>
                  <a:pt x="63500" y="78859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25" name="Text 23"/>
          <p:cNvSpPr/>
          <p:nvPr/>
        </p:nvSpPr>
        <p:spPr>
          <a:xfrm>
            <a:off x="6597650" y="4447480"/>
            <a:ext cx="46045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597650" y="4698901"/>
            <a:ext cx="4604512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381750" y="5223371"/>
            <a:ext cx="498386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[作業名]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682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コピー用：3工程パターン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3380284" cy="3764161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8375" y="1657945"/>
            <a:ext cx="3075484" cy="1885950"/>
          </a:xfrm>
          <a:prstGeom prst="roundRect">
            <a:avLst>
              <a:gd name="adj" fmla="val 3535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093317" y="2485330"/>
            <a:ext cx="8763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58850" y="3655020"/>
            <a:ext cx="370086" cy="2921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10" name="Text 8"/>
          <p:cNvSpPr/>
          <p:nvPr/>
        </p:nvSpPr>
        <p:spPr>
          <a:xfrm>
            <a:off x="1085850" y="36677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417836" y="3663950"/>
            <a:ext cx="91955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58850" y="4048720"/>
            <a:ext cx="3094534" cy="728861"/>
          </a:xfrm>
          <a:prstGeom prst="roundRect">
            <a:avLst>
              <a:gd name="adj" fmla="val 6970"/>
            </a:avLst>
          </a:prstGeom>
          <a:solidFill>
            <a:srgbClr val="FBE6D2"/>
          </a:solidFill>
          <a:ln/>
        </p:spPr>
      </p:sp>
      <p:sp>
        <p:nvSpPr>
          <p:cNvPr id="13" name="Shape 11"/>
          <p:cNvSpPr/>
          <p:nvPr/>
        </p:nvSpPr>
        <p:spPr>
          <a:xfrm>
            <a:off x="958850" y="4048720"/>
            <a:ext cx="3094534" cy="728861"/>
          </a:xfrm>
          <a:custGeom>
            <a:avLst/>
            <a:gdLst/>
            <a:ahLst/>
            <a:cxnLst/>
            <a:rect l="l" t="t" r="r" b="b"/>
            <a:pathLst>
              <a:path w="3094534" h="728861">
                <a:moveTo>
                  <a:pt x="50800" y="728861"/>
                </a:moveTo>
                <a:lnTo>
                  <a:pt x="50800" y="72886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72886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4" name="Text 12"/>
          <p:cNvSpPr/>
          <p:nvPr/>
        </p:nvSpPr>
        <p:spPr>
          <a:xfrm>
            <a:off x="1149350" y="4150320"/>
            <a:ext cx="28472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49350" y="4401741"/>
            <a:ext cx="284726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58850" y="4879181"/>
            <a:ext cx="318737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05809" y="1505545"/>
            <a:ext cx="3380284" cy="3764161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58209" y="1657945"/>
            <a:ext cx="3075484" cy="1885950"/>
          </a:xfrm>
          <a:prstGeom prst="roundRect">
            <a:avLst>
              <a:gd name="adj" fmla="val 3535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5683151" y="2485330"/>
            <a:ext cx="8763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48684" y="3655020"/>
            <a:ext cx="370086" cy="2921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21" name="Text 19"/>
          <p:cNvSpPr/>
          <p:nvPr/>
        </p:nvSpPr>
        <p:spPr>
          <a:xfrm>
            <a:off x="4675684" y="36677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007670" y="3663950"/>
            <a:ext cx="91955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4548684" y="4048720"/>
            <a:ext cx="3094534" cy="728861"/>
          </a:xfrm>
          <a:prstGeom prst="roundRect">
            <a:avLst>
              <a:gd name="adj" fmla="val 6970"/>
            </a:avLst>
          </a:prstGeom>
          <a:solidFill>
            <a:srgbClr val="FBE6D2"/>
          </a:solidFill>
          <a:ln/>
        </p:spPr>
      </p:sp>
      <p:sp>
        <p:nvSpPr>
          <p:cNvPr id="24" name="Shape 22"/>
          <p:cNvSpPr/>
          <p:nvPr/>
        </p:nvSpPr>
        <p:spPr>
          <a:xfrm>
            <a:off x="4548684" y="4048720"/>
            <a:ext cx="3094534" cy="728861"/>
          </a:xfrm>
          <a:custGeom>
            <a:avLst/>
            <a:gdLst/>
            <a:ahLst/>
            <a:cxnLst/>
            <a:rect l="l" t="t" r="r" b="b"/>
            <a:pathLst>
              <a:path w="3094534" h="728861">
                <a:moveTo>
                  <a:pt x="50800" y="728861"/>
                </a:moveTo>
                <a:lnTo>
                  <a:pt x="50800" y="72886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72886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25" name="Text 23"/>
          <p:cNvSpPr/>
          <p:nvPr/>
        </p:nvSpPr>
        <p:spPr>
          <a:xfrm>
            <a:off x="4739184" y="4150320"/>
            <a:ext cx="28472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739184" y="4401741"/>
            <a:ext cx="284726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548684" y="4879181"/>
            <a:ext cx="318737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7995642" y="1505545"/>
            <a:ext cx="3380284" cy="3764161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48042" y="1657945"/>
            <a:ext cx="3075484" cy="1885950"/>
          </a:xfrm>
          <a:prstGeom prst="roundRect">
            <a:avLst>
              <a:gd name="adj" fmla="val 3535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9272984" y="2485330"/>
            <a:ext cx="8763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8138517" y="3655020"/>
            <a:ext cx="370086" cy="29210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32" name="Text 30"/>
          <p:cNvSpPr/>
          <p:nvPr/>
        </p:nvSpPr>
        <p:spPr>
          <a:xfrm>
            <a:off x="8265517" y="3667720"/>
            <a:ext cx="1668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597503" y="3663950"/>
            <a:ext cx="919559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8138517" y="4048720"/>
            <a:ext cx="3094534" cy="728861"/>
          </a:xfrm>
          <a:prstGeom prst="roundRect">
            <a:avLst>
              <a:gd name="adj" fmla="val 6970"/>
            </a:avLst>
          </a:prstGeom>
          <a:solidFill>
            <a:srgbClr val="FBE6D2"/>
          </a:solidFill>
          <a:ln/>
        </p:spPr>
      </p:sp>
      <p:sp>
        <p:nvSpPr>
          <p:cNvPr id="35" name="Shape 33"/>
          <p:cNvSpPr/>
          <p:nvPr/>
        </p:nvSpPr>
        <p:spPr>
          <a:xfrm>
            <a:off x="8138517" y="4048720"/>
            <a:ext cx="3094534" cy="728861"/>
          </a:xfrm>
          <a:custGeom>
            <a:avLst/>
            <a:gdLst/>
            <a:ahLst/>
            <a:cxnLst/>
            <a:rect l="l" t="t" r="r" b="b"/>
            <a:pathLst>
              <a:path w="3094534" h="728861">
                <a:moveTo>
                  <a:pt x="50800" y="728861"/>
                </a:moveTo>
                <a:lnTo>
                  <a:pt x="50800" y="72886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72886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36" name="Text 34"/>
          <p:cNvSpPr/>
          <p:nvPr/>
        </p:nvSpPr>
        <p:spPr>
          <a:xfrm>
            <a:off x="8329017" y="4150320"/>
            <a:ext cx="284726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329017" y="4401741"/>
            <a:ext cx="284726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8138517" y="4879181"/>
            <a:ext cx="318737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[作業名]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682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コピー用：4工程パターン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2501900" cy="3286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5675" y="164524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685925" y="229106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46150" y="3261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10" name="Text 8"/>
          <p:cNvSpPr/>
          <p:nvPr/>
        </p:nvSpPr>
        <p:spPr>
          <a:xfrm>
            <a:off x="1060450" y="3274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997" y="3276501"/>
            <a:ext cx="8230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46150" y="3637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FBE6D2"/>
          </a:solidFill>
          <a:ln/>
        </p:spPr>
      </p:sp>
      <p:sp>
        <p:nvSpPr>
          <p:cNvPr id="13" name="Shape 11"/>
          <p:cNvSpPr/>
          <p:nvPr/>
        </p:nvSpPr>
        <p:spPr>
          <a:xfrm>
            <a:off x="946150" y="3637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4" name="Text 12"/>
          <p:cNvSpPr/>
          <p:nvPr/>
        </p:nvSpPr>
        <p:spPr>
          <a:xfrm>
            <a:off x="1123950" y="3738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3950" y="3990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46150" y="4433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502025" y="1505545"/>
            <a:ext cx="2501900" cy="3286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41725" y="164524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4371975" y="229106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32200" y="3261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21" name="Text 19"/>
          <p:cNvSpPr/>
          <p:nvPr/>
        </p:nvSpPr>
        <p:spPr>
          <a:xfrm>
            <a:off x="3746500" y="3274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058047" y="3276501"/>
            <a:ext cx="8230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632200" y="3637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FBE6D2"/>
          </a:solidFill>
          <a:ln/>
        </p:spPr>
      </p:sp>
      <p:sp>
        <p:nvSpPr>
          <p:cNvPr id="24" name="Shape 22"/>
          <p:cNvSpPr/>
          <p:nvPr/>
        </p:nvSpPr>
        <p:spPr>
          <a:xfrm>
            <a:off x="3632200" y="3637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25" name="Text 23"/>
          <p:cNvSpPr/>
          <p:nvPr/>
        </p:nvSpPr>
        <p:spPr>
          <a:xfrm>
            <a:off x="3810000" y="3738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810000" y="3990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632200" y="4433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188075" y="1505545"/>
            <a:ext cx="2501900" cy="3286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27775" y="164524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7058025" y="229106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18250" y="3261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32" name="Text 30"/>
          <p:cNvSpPr/>
          <p:nvPr/>
        </p:nvSpPr>
        <p:spPr>
          <a:xfrm>
            <a:off x="6432550" y="3274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744097" y="3276501"/>
            <a:ext cx="8230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18250" y="3637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FBE6D2"/>
          </a:solidFill>
          <a:ln/>
        </p:spPr>
      </p:sp>
      <p:sp>
        <p:nvSpPr>
          <p:cNvPr id="35" name="Shape 33"/>
          <p:cNvSpPr/>
          <p:nvPr/>
        </p:nvSpPr>
        <p:spPr>
          <a:xfrm>
            <a:off x="6318250" y="3637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36" name="Text 34"/>
          <p:cNvSpPr/>
          <p:nvPr/>
        </p:nvSpPr>
        <p:spPr>
          <a:xfrm>
            <a:off x="6496050" y="3738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496050" y="3990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318250" y="4433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8874125" y="1505545"/>
            <a:ext cx="2501900" cy="3286621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13825" y="1645245"/>
            <a:ext cx="2222500" cy="1504950"/>
          </a:xfrm>
          <a:prstGeom prst="roundRect">
            <a:avLst>
              <a:gd name="adj" fmla="val 4430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41" name="Text 39"/>
          <p:cNvSpPr/>
          <p:nvPr/>
        </p:nvSpPr>
        <p:spPr>
          <a:xfrm>
            <a:off x="9744075" y="229106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写真を配置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004300" y="3261320"/>
            <a:ext cx="336947" cy="274241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43" name="Text 41"/>
          <p:cNvSpPr/>
          <p:nvPr/>
        </p:nvSpPr>
        <p:spPr>
          <a:xfrm>
            <a:off x="9118600" y="3274020"/>
            <a:ext cx="159147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430147" y="3276501"/>
            <a:ext cx="823020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9004300" y="3637161"/>
            <a:ext cx="2241550" cy="694630"/>
          </a:xfrm>
          <a:prstGeom prst="roundRect">
            <a:avLst>
              <a:gd name="adj" fmla="val 7313"/>
            </a:avLst>
          </a:prstGeom>
          <a:solidFill>
            <a:srgbClr val="FBE6D2"/>
          </a:solidFill>
          <a:ln/>
        </p:spPr>
      </p:sp>
      <p:sp>
        <p:nvSpPr>
          <p:cNvPr id="46" name="Shape 44"/>
          <p:cNvSpPr/>
          <p:nvPr/>
        </p:nvSpPr>
        <p:spPr>
          <a:xfrm>
            <a:off x="9004300" y="3637161"/>
            <a:ext cx="2241550" cy="694630"/>
          </a:xfrm>
          <a:custGeom>
            <a:avLst/>
            <a:gdLst/>
            <a:ahLst/>
            <a:cxnLst/>
            <a:rect l="l" t="t" r="r" b="b"/>
            <a:pathLst>
              <a:path w="2241550" h="694630">
                <a:moveTo>
                  <a:pt x="50800" y="694630"/>
                </a:moveTo>
                <a:lnTo>
                  <a:pt x="50800" y="694630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694630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47" name="Text 45"/>
          <p:cNvSpPr/>
          <p:nvPr/>
        </p:nvSpPr>
        <p:spPr>
          <a:xfrm>
            <a:off x="9182100" y="3738761"/>
            <a:ext cx="19948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9182100" y="3990181"/>
            <a:ext cx="199485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9004300" y="4433391"/>
            <a:ext cx="230879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理由：[なぜそうするか]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[作業名]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67640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作業手順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41600" y="1022350"/>
            <a:ext cx="115133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[n]〜[n]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366548" y="1009650"/>
            <a:ext cx="2012652" cy="289520"/>
          </a:xfrm>
          <a:prstGeom prst="roundRect">
            <a:avLst>
              <a:gd name="adj" fmla="val 50000"/>
            </a:avLst>
          </a:prstGeom>
          <a:solidFill>
            <a:srgbClr val="6B7682"/>
          </a:solidFill>
          <a:ln/>
        </p:spPr>
      </p:sp>
      <p:sp>
        <p:nvSpPr>
          <p:cNvPr id="5" name="Text 3"/>
          <p:cNvSpPr/>
          <p:nvPr/>
        </p:nvSpPr>
        <p:spPr>
          <a:xfrm>
            <a:off x="9493548" y="1047750"/>
            <a:ext cx="18114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コピー用：5工程パターン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15975" y="1505545"/>
            <a:ext cx="1984970" cy="3258641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2975" y="1632545"/>
            <a:ext cx="1730970" cy="1377950"/>
          </a:xfrm>
          <a:prstGeom prst="roundRect">
            <a:avLst>
              <a:gd name="adj" fmla="val 4839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656060" y="2214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33450" y="3108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10" name="Text 8"/>
          <p:cNvSpPr/>
          <p:nvPr/>
        </p:nvSpPr>
        <p:spPr>
          <a:xfrm>
            <a:off x="1035050" y="3121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313458" y="3130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33450" y="3454301"/>
            <a:ext cx="1750020" cy="874911"/>
          </a:xfrm>
          <a:prstGeom prst="roundRect">
            <a:avLst>
              <a:gd name="adj" fmla="val 5806"/>
            </a:avLst>
          </a:prstGeom>
          <a:solidFill>
            <a:srgbClr val="FBE6D2"/>
          </a:solidFill>
          <a:ln/>
        </p:spPr>
      </p:sp>
      <p:sp>
        <p:nvSpPr>
          <p:cNvPr id="13" name="Shape 11"/>
          <p:cNvSpPr/>
          <p:nvPr/>
        </p:nvSpPr>
        <p:spPr>
          <a:xfrm>
            <a:off x="933450" y="3454301"/>
            <a:ext cx="1750020" cy="874911"/>
          </a:xfrm>
          <a:custGeom>
            <a:avLst/>
            <a:gdLst/>
            <a:ahLst/>
            <a:cxnLst/>
            <a:rect l="l" t="t" r="r" b="b"/>
            <a:pathLst>
              <a:path w="1750020" h="874911">
                <a:moveTo>
                  <a:pt x="50800" y="874911"/>
                </a:moveTo>
                <a:lnTo>
                  <a:pt x="50800" y="87491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87491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14" name="Text 12"/>
          <p:cNvSpPr/>
          <p:nvPr/>
        </p:nvSpPr>
        <p:spPr>
          <a:xfrm>
            <a:off x="1085850" y="3543201"/>
            <a:ext cx="1546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85850" y="3794621"/>
            <a:ext cx="154682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33450" y="4418112"/>
            <a:ext cx="180252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959695" y="1505545"/>
            <a:ext cx="1984970" cy="3258641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086695" y="1632545"/>
            <a:ext cx="1730970" cy="1377950"/>
          </a:xfrm>
          <a:prstGeom prst="roundRect">
            <a:avLst>
              <a:gd name="adj" fmla="val 4839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3799780" y="2214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077170" y="3108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21" name="Text 19"/>
          <p:cNvSpPr/>
          <p:nvPr/>
        </p:nvSpPr>
        <p:spPr>
          <a:xfrm>
            <a:off x="3178770" y="3121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457178" y="3130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077170" y="3454301"/>
            <a:ext cx="1750020" cy="874911"/>
          </a:xfrm>
          <a:prstGeom prst="roundRect">
            <a:avLst>
              <a:gd name="adj" fmla="val 5806"/>
            </a:avLst>
          </a:prstGeom>
          <a:solidFill>
            <a:srgbClr val="FBE6D2"/>
          </a:solidFill>
          <a:ln/>
        </p:spPr>
      </p:sp>
      <p:sp>
        <p:nvSpPr>
          <p:cNvPr id="24" name="Shape 22"/>
          <p:cNvSpPr/>
          <p:nvPr/>
        </p:nvSpPr>
        <p:spPr>
          <a:xfrm>
            <a:off x="3077170" y="3454301"/>
            <a:ext cx="1750020" cy="874911"/>
          </a:xfrm>
          <a:custGeom>
            <a:avLst/>
            <a:gdLst/>
            <a:ahLst/>
            <a:cxnLst/>
            <a:rect l="l" t="t" r="r" b="b"/>
            <a:pathLst>
              <a:path w="1750020" h="874911">
                <a:moveTo>
                  <a:pt x="50800" y="874911"/>
                </a:moveTo>
                <a:lnTo>
                  <a:pt x="50800" y="87491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87491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25" name="Text 23"/>
          <p:cNvSpPr/>
          <p:nvPr/>
        </p:nvSpPr>
        <p:spPr>
          <a:xfrm>
            <a:off x="3229570" y="3543201"/>
            <a:ext cx="1546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229570" y="3794621"/>
            <a:ext cx="154682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077170" y="4418112"/>
            <a:ext cx="180252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103416" y="1505545"/>
            <a:ext cx="1985070" cy="3258641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230416" y="1632545"/>
            <a:ext cx="1731070" cy="1377950"/>
          </a:xfrm>
          <a:prstGeom prst="roundRect">
            <a:avLst>
              <a:gd name="adj" fmla="val 4839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30" name="Text 28"/>
          <p:cNvSpPr/>
          <p:nvPr/>
        </p:nvSpPr>
        <p:spPr>
          <a:xfrm>
            <a:off x="5943501" y="2214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220891" y="3108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32" name="Text 30"/>
          <p:cNvSpPr/>
          <p:nvPr/>
        </p:nvSpPr>
        <p:spPr>
          <a:xfrm>
            <a:off x="5322491" y="3121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600898" y="3130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220891" y="3454301"/>
            <a:ext cx="1750120" cy="874911"/>
          </a:xfrm>
          <a:prstGeom prst="roundRect">
            <a:avLst>
              <a:gd name="adj" fmla="val 5806"/>
            </a:avLst>
          </a:prstGeom>
          <a:solidFill>
            <a:srgbClr val="FBE6D2"/>
          </a:solidFill>
          <a:ln/>
        </p:spPr>
      </p:sp>
      <p:sp>
        <p:nvSpPr>
          <p:cNvPr id="35" name="Shape 33"/>
          <p:cNvSpPr/>
          <p:nvPr/>
        </p:nvSpPr>
        <p:spPr>
          <a:xfrm>
            <a:off x="5220891" y="3454301"/>
            <a:ext cx="1750120" cy="874911"/>
          </a:xfrm>
          <a:custGeom>
            <a:avLst/>
            <a:gdLst/>
            <a:ahLst/>
            <a:cxnLst/>
            <a:rect l="l" t="t" r="r" b="b"/>
            <a:pathLst>
              <a:path w="1750120" h="874911">
                <a:moveTo>
                  <a:pt x="50800" y="874911"/>
                </a:moveTo>
                <a:lnTo>
                  <a:pt x="50800" y="87491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87491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36" name="Text 34"/>
          <p:cNvSpPr/>
          <p:nvPr/>
        </p:nvSpPr>
        <p:spPr>
          <a:xfrm>
            <a:off x="5373291" y="3543201"/>
            <a:ext cx="1546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373291" y="3794621"/>
            <a:ext cx="154692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220891" y="4418112"/>
            <a:ext cx="18026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7247235" y="1505545"/>
            <a:ext cx="1984970" cy="3258641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374235" y="1632545"/>
            <a:ext cx="1730970" cy="1377950"/>
          </a:xfrm>
          <a:prstGeom prst="roundRect">
            <a:avLst>
              <a:gd name="adj" fmla="val 4839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41" name="Text 39"/>
          <p:cNvSpPr/>
          <p:nvPr/>
        </p:nvSpPr>
        <p:spPr>
          <a:xfrm>
            <a:off x="8087320" y="2214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7364710" y="3108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43" name="Text 41"/>
          <p:cNvSpPr/>
          <p:nvPr/>
        </p:nvSpPr>
        <p:spPr>
          <a:xfrm>
            <a:off x="7466310" y="3121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744718" y="3130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7364710" y="3454301"/>
            <a:ext cx="1750020" cy="874911"/>
          </a:xfrm>
          <a:prstGeom prst="roundRect">
            <a:avLst>
              <a:gd name="adj" fmla="val 5806"/>
            </a:avLst>
          </a:prstGeom>
          <a:solidFill>
            <a:srgbClr val="FBE6D2"/>
          </a:solidFill>
          <a:ln/>
        </p:spPr>
      </p:sp>
      <p:sp>
        <p:nvSpPr>
          <p:cNvPr id="46" name="Shape 44"/>
          <p:cNvSpPr/>
          <p:nvPr/>
        </p:nvSpPr>
        <p:spPr>
          <a:xfrm>
            <a:off x="7364710" y="3454301"/>
            <a:ext cx="1750020" cy="874911"/>
          </a:xfrm>
          <a:custGeom>
            <a:avLst/>
            <a:gdLst/>
            <a:ahLst/>
            <a:cxnLst/>
            <a:rect l="l" t="t" r="r" b="b"/>
            <a:pathLst>
              <a:path w="1750020" h="874911">
                <a:moveTo>
                  <a:pt x="50800" y="874911"/>
                </a:moveTo>
                <a:lnTo>
                  <a:pt x="50800" y="87491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87491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47" name="Text 45"/>
          <p:cNvSpPr/>
          <p:nvPr/>
        </p:nvSpPr>
        <p:spPr>
          <a:xfrm>
            <a:off x="7517110" y="3543201"/>
            <a:ext cx="1546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7517110" y="3794621"/>
            <a:ext cx="154682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7364710" y="4418112"/>
            <a:ext cx="180252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9390955" y="1505545"/>
            <a:ext cx="1985070" cy="3258641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6350">
            <a:solidFill>
              <a:srgbClr val="DAD7C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517955" y="1632545"/>
            <a:ext cx="1731070" cy="1377950"/>
          </a:xfrm>
          <a:prstGeom prst="roundRect">
            <a:avLst>
              <a:gd name="adj" fmla="val 4839"/>
            </a:avLst>
          </a:prstGeom>
          <a:solidFill>
            <a:srgbClr val="ECEAE3"/>
          </a:solidFill>
          <a:ln w="19050">
            <a:solidFill>
              <a:srgbClr val="9AA3AB"/>
            </a:solidFill>
            <a:prstDash val="dash"/>
          </a:ln>
        </p:spPr>
      </p:sp>
      <p:sp>
        <p:nvSpPr>
          <p:cNvPr id="52" name="Text 50"/>
          <p:cNvSpPr/>
          <p:nvPr/>
        </p:nvSpPr>
        <p:spPr>
          <a:xfrm>
            <a:off x="10231041" y="2214860"/>
            <a:ext cx="355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写真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9508430" y="3108920"/>
            <a:ext cx="303808" cy="256480"/>
          </a:xfrm>
          <a:prstGeom prst="roundRect">
            <a:avLst>
              <a:gd name="adj" fmla="val 50000"/>
            </a:avLst>
          </a:prstGeom>
          <a:solidFill>
            <a:srgbClr val="1F5FA8"/>
          </a:solidFill>
          <a:ln/>
        </p:spPr>
      </p:sp>
      <p:sp>
        <p:nvSpPr>
          <p:cNvPr id="54" name="Text 52"/>
          <p:cNvSpPr/>
          <p:nvPr/>
        </p:nvSpPr>
        <p:spPr>
          <a:xfrm>
            <a:off x="9610030" y="3121620"/>
            <a:ext cx="15140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BFBF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5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9888438" y="3130451"/>
            <a:ext cx="7264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[工程名]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9508430" y="3454301"/>
            <a:ext cx="1750120" cy="874911"/>
          </a:xfrm>
          <a:prstGeom prst="roundRect">
            <a:avLst>
              <a:gd name="adj" fmla="val 5806"/>
            </a:avLst>
          </a:prstGeom>
          <a:solidFill>
            <a:srgbClr val="FBE6D2"/>
          </a:solidFill>
          <a:ln/>
        </p:spPr>
      </p:sp>
      <p:sp>
        <p:nvSpPr>
          <p:cNvPr id="57" name="Shape 55"/>
          <p:cNvSpPr/>
          <p:nvPr/>
        </p:nvSpPr>
        <p:spPr>
          <a:xfrm>
            <a:off x="9508430" y="3454301"/>
            <a:ext cx="1750120" cy="874911"/>
          </a:xfrm>
          <a:custGeom>
            <a:avLst/>
            <a:gdLst/>
            <a:ahLst/>
            <a:cxnLst/>
            <a:rect l="l" t="t" r="r" b="b"/>
            <a:pathLst>
              <a:path w="1750120" h="874911">
                <a:moveTo>
                  <a:pt x="50800" y="874911"/>
                </a:moveTo>
                <a:lnTo>
                  <a:pt x="50800" y="87491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lnTo>
                  <a:pt x="50800" y="874911"/>
                </a:lnTo>
                <a:close/>
              </a:path>
            </a:pathLst>
          </a:custGeom>
          <a:solidFill>
            <a:srgbClr val="E07A1F"/>
          </a:solidFill>
          <a:ln/>
        </p:spPr>
      </p:sp>
      <p:sp>
        <p:nvSpPr>
          <p:cNvPr id="58" name="Text 56"/>
          <p:cNvSpPr/>
          <p:nvPr/>
        </p:nvSpPr>
        <p:spPr>
          <a:xfrm>
            <a:off x="9660830" y="3543201"/>
            <a:ext cx="1546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A431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急所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9660830" y="3794621"/>
            <a:ext cx="154692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B2A3A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[数字か具体的な動き]</a:t>
            </a:r>
            <a:endParaRPr lang="en-US" sz="1300" dirty="0"/>
          </a:p>
        </p:txBody>
      </p:sp>
      <p:sp>
        <p:nvSpPr>
          <p:cNvPr id="60" name="Text 58"/>
          <p:cNvSpPr/>
          <p:nvPr/>
        </p:nvSpPr>
        <p:spPr>
          <a:xfrm>
            <a:off x="9508430" y="4418112"/>
            <a:ext cx="18026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A5663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理由：[なぜ]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B7682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[作業名] ・ Ver.[n] ・ p.[n]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作業マニュアル スライド雛形</dc:title>
  <dc:subject>PptxGenJS Presentation</dc:subject>
  <dc:creator>PptxGenJS</dc:creator>
  <cp:lastModifiedBy>PptxGenJS</cp:lastModifiedBy>
  <cp:revision>1</cp:revision>
  <dcterms:created xsi:type="dcterms:W3CDTF">2026-09-28T12:36:16Z</dcterms:created>
  <dcterms:modified xsi:type="dcterms:W3CDTF">2026-09-28T12:36:16Z</dcterms:modified>
</cp:coreProperties>
</file>